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01" r:id="rId2"/>
    <p:sldId id="282" r:id="rId3"/>
    <p:sldId id="269" r:id="rId4"/>
    <p:sldId id="260" r:id="rId5"/>
    <p:sldId id="280" r:id="rId6"/>
    <p:sldId id="274" r:id="rId7"/>
    <p:sldId id="265" r:id="rId8"/>
    <p:sldId id="258" r:id="rId9"/>
    <p:sldId id="277" r:id="rId10"/>
    <p:sldId id="279" r:id="rId11"/>
    <p:sldId id="267" r:id="rId12"/>
    <p:sldId id="276" r:id="rId13"/>
    <p:sldId id="262" r:id="rId14"/>
    <p:sldId id="275" r:id="rId15"/>
    <p:sldId id="271" r:id="rId16"/>
    <p:sldId id="259" r:id="rId17"/>
    <p:sldId id="272" r:id="rId18"/>
    <p:sldId id="264" r:id="rId19"/>
    <p:sldId id="273" r:id="rId20"/>
    <p:sldId id="263" r:id="rId21"/>
    <p:sldId id="278" r:id="rId22"/>
    <p:sldId id="266" r:id="rId23"/>
    <p:sldId id="261" r:id="rId24"/>
    <p:sldId id="270" r:id="rId25"/>
    <p:sldId id="268" r:id="rId26"/>
    <p:sldId id="257"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useTimings="0">
    <p:kiosk/>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8"/>
    <p:restoredTop sz="94143"/>
  </p:normalViewPr>
  <p:slideViewPr>
    <p:cSldViewPr snapToGrid="0" snapToObjects="1">
      <p:cViewPr varScale="1">
        <p:scale>
          <a:sx n="63" d="100"/>
          <a:sy n="63" d="100"/>
        </p:scale>
        <p:origin x="444"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6E461-9367-E440-B9F8-995B55C6A3A0}" type="datetimeFigureOut">
              <a:rPr lang="en-US" smtClean="0"/>
              <a:t>5/2/2018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0D4CB3-DDFF-BA48-B2D3-C0DDB30AC98B}" type="slidenum">
              <a:rPr lang="en-US" smtClean="0"/>
              <a:t>‹#›</a:t>
            </a:fld>
            <a:endParaRPr lang="en-US"/>
          </a:p>
        </p:txBody>
      </p:sp>
    </p:spTree>
    <p:extLst>
      <p:ext uri="{BB962C8B-B14F-4D97-AF65-F5344CB8AC3E}">
        <p14:creationId xmlns:p14="http://schemas.microsoft.com/office/powerpoint/2010/main" val="802872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0D4CB3-DDFF-BA48-B2D3-C0DDB30AC98B}" type="slidenum">
              <a:rPr lang="en-US" smtClean="0"/>
              <a:t>17</a:t>
            </a:fld>
            <a:endParaRPr lang="en-US"/>
          </a:p>
        </p:txBody>
      </p:sp>
    </p:spTree>
    <p:extLst>
      <p:ext uri="{BB962C8B-B14F-4D97-AF65-F5344CB8AC3E}">
        <p14:creationId xmlns:p14="http://schemas.microsoft.com/office/powerpoint/2010/main" val="1239748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FE983A-D337-4547-B707-99744D8A9795}" type="slidenum">
              <a:rPr lang="en-US" smtClean="0"/>
              <a:t>42</a:t>
            </a:fld>
            <a:endParaRPr lang="en-US"/>
          </a:p>
        </p:txBody>
      </p:sp>
    </p:spTree>
    <p:extLst>
      <p:ext uri="{BB962C8B-B14F-4D97-AF65-F5344CB8AC3E}">
        <p14:creationId xmlns:p14="http://schemas.microsoft.com/office/powerpoint/2010/main" val="1939444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071EDFE-F08B-684A-87BD-EB42DCC12E5F}"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1172864334"/>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71EDFE-F08B-684A-87BD-EB42DCC12E5F}"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1509166484"/>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71EDFE-F08B-684A-87BD-EB42DCC12E5F}"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631741871"/>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71EDFE-F08B-684A-87BD-EB42DCC12E5F}"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2111262178"/>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71EDFE-F08B-684A-87BD-EB42DCC12E5F}" type="datetimeFigureOut">
              <a:rPr lang="en-US" smtClean="0"/>
              <a:t>5/2/2018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1111126265"/>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071EDFE-F08B-684A-87BD-EB42DCC12E5F}"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181341543"/>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071EDFE-F08B-684A-87BD-EB42DCC12E5F}" type="datetimeFigureOut">
              <a:rPr lang="en-US" smtClean="0"/>
              <a:t>5/2/2018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528018108"/>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071EDFE-F08B-684A-87BD-EB42DCC12E5F}" type="datetimeFigureOut">
              <a:rPr lang="en-US" smtClean="0"/>
              <a:t>5/2/2018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997911752"/>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71EDFE-F08B-684A-87BD-EB42DCC12E5F}" type="datetimeFigureOut">
              <a:rPr lang="en-US" smtClean="0"/>
              <a:t>5/2/2018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55532794"/>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71EDFE-F08B-684A-87BD-EB42DCC12E5F}"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1331765960"/>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71EDFE-F08B-684A-87BD-EB42DCC12E5F}" type="datetimeFigureOut">
              <a:rPr lang="en-US" smtClean="0"/>
              <a:t>5/2/2018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37DF6B-3823-9944-86FD-5D90B370B996}" type="slidenum">
              <a:rPr lang="en-US" smtClean="0"/>
              <a:t>‹#›</a:t>
            </a:fld>
            <a:endParaRPr lang="en-US"/>
          </a:p>
        </p:txBody>
      </p:sp>
    </p:spTree>
    <p:extLst>
      <p:ext uri="{BB962C8B-B14F-4D97-AF65-F5344CB8AC3E}">
        <p14:creationId xmlns:p14="http://schemas.microsoft.com/office/powerpoint/2010/main" val="1915920686"/>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71EDFE-F08B-684A-87BD-EB42DCC12E5F}" type="datetimeFigureOut">
              <a:rPr lang="en-US" smtClean="0"/>
              <a:t>5/2/2018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37DF6B-3823-9944-86FD-5D90B370B996}" type="slidenum">
              <a:rPr lang="en-US" smtClean="0"/>
              <a:t>‹#›</a:t>
            </a:fld>
            <a:endParaRPr lang="en-US"/>
          </a:p>
        </p:txBody>
      </p:sp>
    </p:spTree>
    <p:extLst>
      <p:ext uri="{BB962C8B-B14F-4D97-AF65-F5344CB8AC3E}">
        <p14:creationId xmlns:p14="http://schemas.microsoft.com/office/powerpoint/2010/main" val="9797066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ZA"/>
          </a:p>
        </p:txBody>
      </p:sp>
      <p:sp>
        <p:nvSpPr>
          <p:cNvPr id="3" name="Subtitle 2"/>
          <p:cNvSpPr>
            <a:spLocks noGrp="1"/>
          </p:cNvSpPr>
          <p:nvPr>
            <p:ph type="subTitle" idx="1"/>
          </p:nvPr>
        </p:nvSpPr>
        <p:spPr/>
        <p:txBody>
          <a:bodyPr/>
          <a:lstStyle/>
          <a:p>
            <a:endParaRPr lang="en-ZA"/>
          </a:p>
        </p:txBody>
      </p:sp>
      <p:pic>
        <p:nvPicPr>
          <p:cNvPr id="1026" name="Picture 2" descr="C:\Users\sswartz\Desktop\Restitution Conference 2016\1Invites\Restitution banner - Final.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784" y="-27384"/>
            <a:ext cx="12187217" cy="556785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sswartz\Desktop\Restitution Conference 2016\1Invites\Restitution banner - Final.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269989" y="5234376"/>
            <a:ext cx="9114876" cy="15208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784" y="465826"/>
            <a:ext cx="12187217" cy="500332"/>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ZA"/>
          </a:p>
        </p:txBody>
      </p:sp>
      <p:sp>
        <p:nvSpPr>
          <p:cNvPr id="8" name="TextBox 7"/>
          <p:cNvSpPr txBox="1"/>
          <p:nvPr/>
        </p:nvSpPr>
        <p:spPr>
          <a:xfrm>
            <a:off x="138023" y="474450"/>
            <a:ext cx="12053977" cy="523220"/>
          </a:xfrm>
          <a:prstGeom prst="rect">
            <a:avLst/>
          </a:prstGeom>
          <a:noFill/>
        </p:spPr>
        <p:txBody>
          <a:bodyPr wrap="square" rtlCol="0">
            <a:spAutoFit/>
          </a:bodyPr>
          <a:lstStyle/>
          <a:p>
            <a:pPr algn="ctr"/>
            <a:r>
              <a:rPr lang="en-ZA" sz="2800" b="1" dirty="0" smtClean="0"/>
              <a:t>What does RESTITUTION mean to you; What are the NEXT STEPS in restitution?</a:t>
            </a:r>
            <a:endParaRPr lang="en-ZA" sz="2800" b="1" dirty="0"/>
          </a:p>
        </p:txBody>
      </p:sp>
    </p:spTree>
    <p:extLst>
      <p:ext uri="{BB962C8B-B14F-4D97-AF65-F5344CB8AC3E}">
        <p14:creationId xmlns:p14="http://schemas.microsoft.com/office/powerpoint/2010/main" val="226287360"/>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306300" cy="8204200"/>
          </a:xfrm>
          <a:prstGeom prst="rect">
            <a:avLst/>
          </a:prstGeom>
        </p:spPr>
      </p:pic>
      <p:sp>
        <p:nvSpPr>
          <p:cNvPr id="3" name="Rectangle 2"/>
          <p:cNvSpPr/>
          <p:nvPr/>
        </p:nvSpPr>
        <p:spPr>
          <a:xfrm>
            <a:off x="8698523" y="5518235"/>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6096000" y="384720"/>
            <a:ext cx="6096000" cy="5632311"/>
          </a:xfrm>
          <a:prstGeom prst="rect">
            <a:avLst/>
          </a:prstGeom>
          <a:noFill/>
        </p:spPr>
        <p:txBody>
          <a:bodyPr wrap="square" rtlCol="0">
            <a:spAutoFit/>
          </a:bodyPr>
          <a:lstStyle/>
          <a:p>
            <a:r>
              <a:rPr lang="en-US" sz="4000" dirty="0" smtClean="0"/>
              <a:t>Riaan </a:t>
            </a:r>
            <a:r>
              <a:rPr lang="en-US" sz="4000" dirty="0" err="1" smtClean="0"/>
              <a:t>Visman</a:t>
            </a:r>
            <a:r>
              <a:rPr lang="en-US" sz="4000" dirty="0" smtClean="0"/>
              <a:t>, Independent Artist</a:t>
            </a:r>
          </a:p>
          <a:p>
            <a:endParaRPr lang="en-US" sz="4000" b="1" dirty="0"/>
          </a:p>
          <a:p>
            <a:r>
              <a:rPr lang="en-US" sz="4000" b="1" dirty="0" smtClean="0"/>
              <a:t>To restore all that made us human in a shared community.</a:t>
            </a:r>
          </a:p>
          <a:p>
            <a:endParaRPr lang="en-US" sz="4000" dirty="0"/>
          </a:p>
          <a:p>
            <a:endParaRPr lang="en-US" sz="4000" dirty="0" smtClean="0"/>
          </a:p>
          <a:p>
            <a:endParaRPr lang="en-US" sz="4000" b="1" dirty="0" smtClean="0">
              <a:solidFill>
                <a:schemeClr val="accent5">
                  <a:lumMod val="40000"/>
                  <a:lumOff val="60000"/>
                </a:schemeClr>
              </a:solidFill>
            </a:endParaRPr>
          </a:p>
        </p:txBody>
      </p:sp>
    </p:spTree>
    <p:extLst>
      <p:ext uri="{BB962C8B-B14F-4D97-AF65-F5344CB8AC3E}">
        <p14:creationId xmlns:p14="http://schemas.microsoft.com/office/powerpoint/2010/main" val="1708944889"/>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306300" cy="8204200"/>
          </a:xfrm>
          <a:prstGeom prst="rect">
            <a:avLst/>
          </a:prstGeom>
        </p:spPr>
      </p:pic>
      <p:sp>
        <p:nvSpPr>
          <p:cNvPr id="3" name="Rectangle 2"/>
          <p:cNvSpPr/>
          <p:nvPr/>
        </p:nvSpPr>
        <p:spPr>
          <a:xfrm>
            <a:off x="9001191" y="535591"/>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426904" y="523868"/>
            <a:ext cx="5507929" cy="6247864"/>
          </a:xfrm>
          <a:prstGeom prst="rect">
            <a:avLst/>
          </a:prstGeom>
          <a:noFill/>
        </p:spPr>
        <p:txBody>
          <a:bodyPr wrap="square" rtlCol="0">
            <a:spAutoFit/>
          </a:bodyPr>
          <a:lstStyle/>
          <a:p>
            <a:r>
              <a:rPr lang="en-US" sz="3600" dirty="0"/>
              <a:t>Edwin </a:t>
            </a:r>
            <a:r>
              <a:rPr lang="en-US" sz="3600" dirty="0" err="1"/>
              <a:t>Arrison</a:t>
            </a:r>
            <a:r>
              <a:rPr lang="en-US" sz="3600" dirty="0"/>
              <a:t>, </a:t>
            </a:r>
            <a:r>
              <a:rPr lang="en-US" sz="3600" dirty="0" err="1" smtClean="0"/>
              <a:t>Kairos</a:t>
            </a:r>
            <a:r>
              <a:rPr lang="en-US" sz="3600" dirty="0" smtClean="0"/>
              <a:t> SA</a:t>
            </a:r>
          </a:p>
          <a:p>
            <a:r>
              <a:rPr lang="en-US" sz="3600" b="1" dirty="0" smtClean="0">
                <a:effectLst>
                  <a:outerShdw blurRad="38100" dist="38100" dir="2700000" algn="tl">
                    <a:srgbClr val="000000">
                      <a:alpha val="43137"/>
                    </a:srgbClr>
                  </a:outerShdw>
                </a:effectLst>
              </a:rPr>
              <a:t>Restitution </a:t>
            </a:r>
            <a:r>
              <a:rPr lang="en-US" sz="3600" b="1" dirty="0">
                <a:effectLst>
                  <a:outerShdw blurRad="38100" dist="38100" dir="2700000" algn="tl">
                    <a:srgbClr val="000000">
                      <a:alpha val="43137"/>
                    </a:srgbClr>
                  </a:outerShdw>
                </a:effectLst>
              </a:rPr>
              <a:t>is about giving effect to a vision of "</a:t>
            </a:r>
            <a:r>
              <a:rPr lang="en-US" sz="3600" b="1" dirty="0" err="1">
                <a:effectLst>
                  <a:outerShdw blurRad="38100" dist="38100" dir="2700000" algn="tl">
                    <a:srgbClr val="000000">
                      <a:alpha val="43137"/>
                    </a:srgbClr>
                  </a:outerShdw>
                </a:effectLst>
              </a:rPr>
              <a:t>samhorigheid</a:t>
            </a:r>
            <a:r>
              <a:rPr lang="en-US" sz="3600" b="1" dirty="0">
                <a:effectLst>
                  <a:outerShdw blurRad="38100" dist="38100" dir="2700000" algn="tl">
                    <a:srgbClr val="000000">
                      <a:alpha val="43137"/>
                    </a:srgbClr>
                  </a:outerShdw>
                </a:effectLst>
              </a:rPr>
              <a:t>'' which is an Afrikaans word that brings together the idea of INDABA (</a:t>
            </a:r>
            <a:r>
              <a:rPr lang="en-US" sz="3600" b="1" dirty="0" err="1">
                <a:effectLst>
                  <a:outerShdw blurRad="38100" dist="38100" dir="2700000" algn="tl">
                    <a:srgbClr val="000000">
                      <a:alpha val="43137"/>
                    </a:srgbClr>
                  </a:outerShdw>
                </a:effectLst>
              </a:rPr>
              <a:t>saam</a:t>
            </a:r>
            <a:r>
              <a:rPr lang="en-US" sz="3600" b="1" dirty="0">
                <a:effectLst>
                  <a:outerShdw blurRad="38100" dist="38100" dir="2700000" algn="tl">
                    <a:srgbClr val="000000">
                      <a:alpha val="43137"/>
                    </a:srgbClr>
                  </a:outerShdw>
                </a:effectLst>
              </a:rPr>
              <a:t> </a:t>
            </a:r>
            <a:r>
              <a:rPr lang="en-US" sz="3600" b="1" dirty="0" err="1">
                <a:effectLst>
                  <a:outerShdw blurRad="38100" dist="38100" dir="2700000" algn="tl">
                    <a:srgbClr val="000000">
                      <a:alpha val="43137"/>
                    </a:srgbClr>
                  </a:outerShdw>
                </a:effectLst>
              </a:rPr>
              <a:t>hoor</a:t>
            </a:r>
            <a:r>
              <a:rPr lang="en-US" sz="3600" b="1" dirty="0">
                <a:effectLst>
                  <a:outerShdw blurRad="38100" dist="38100" dir="2700000" algn="tl">
                    <a:srgbClr val="000000">
                      <a:alpha val="43137"/>
                    </a:srgbClr>
                  </a:outerShdw>
                </a:effectLst>
              </a:rPr>
              <a:t>)- we hear together- and UBUNTU (</a:t>
            </a:r>
            <a:r>
              <a:rPr lang="en-US" sz="3600" b="1" dirty="0" err="1">
                <a:effectLst>
                  <a:outerShdw blurRad="38100" dist="38100" dir="2700000" algn="tl">
                    <a:srgbClr val="000000">
                      <a:alpha val="43137"/>
                    </a:srgbClr>
                  </a:outerShdw>
                </a:effectLst>
              </a:rPr>
              <a:t>saam</a:t>
            </a:r>
            <a:r>
              <a:rPr lang="en-US" sz="3600" b="1" dirty="0">
                <a:effectLst>
                  <a:outerShdw blurRad="38100" dist="38100" dir="2700000" algn="tl">
                    <a:srgbClr val="000000">
                      <a:alpha val="43137"/>
                    </a:srgbClr>
                  </a:outerShdw>
                </a:effectLst>
              </a:rPr>
              <a:t> </a:t>
            </a:r>
            <a:r>
              <a:rPr lang="en-US" sz="3600" b="1" dirty="0" err="1">
                <a:effectLst>
                  <a:outerShdw blurRad="38100" dist="38100" dir="2700000" algn="tl">
                    <a:srgbClr val="000000">
                      <a:alpha val="43137"/>
                    </a:srgbClr>
                  </a:outerShdw>
                </a:effectLst>
              </a:rPr>
              <a:t>hoort</a:t>
            </a:r>
            <a:r>
              <a:rPr lang="en-US" sz="3600" b="1" dirty="0">
                <a:effectLst>
                  <a:outerShdw blurRad="38100" dist="38100" dir="2700000" algn="tl">
                    <a:srgbClr val="000000">
                      <a:alpha val="43137"/>
                    </a:srgbClr>
                  </a:outerShdw>
                </a:effectLst>
              </a:rPr>
              <a:t>)- we belong together.</a:t>
            </a:r>
          </a:p>
          <a:p>
            <a:endParaRPr lang="en-US" sz="4000" b="1" dirty="0">
              <a:solidFill>
                <a:schemeClr val="accent5">
                  <a:lumMod val="40000"/>
                  <a:lumOff val="60000"/>
                </a:schemeClr>
              </a:solidFill>
            </a:endParaRPr>
          </a:p>
        </p:txBody>
      </p:sp>
    </p:spTree>
    <p:extLst>
      <p:ext uri="{BB962C8B-B14F-4D97-AF65-F5344CB8AC3E}">
        <p14:creationId xmlns:p14="http://schemas.microsoft.com/office/powerpoint/2010/main" val="1658343574"/>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0"/>
            <a:ext cx="12192001" cy="8128000"/>
          </a:xfrm>
          <a:prstGeom prst="rect">
            <a:avLst/>
          </a:prstGeom>
        </p:spPr>
      </p:pic>
      <p:sp>
        <p:nvSpPr>
          <p:cNvPr id="3" name="Rectangle 2"/>
          <p:cNvSpPr/>
          <p:nvPr/>
        </p:nvSpPr>
        <p:spPr>
          <a:xfrm>
            <a:off x="6095999" y="5067281"/>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5" name="TextBox 4"/>
          <p:cNvSpPr txBox="1"/>
          <p:nvPr/>
        </p:nvSpPr>
        <p:spPr>
          <a:xfrm>
            <a:off x="6096000" y="1416351"/>
            <a:ext cx="6096000" cy="4401205"/>
          </a:xfrm>
          <a:prstGeom prst="rect">
            <a:avLst/>
          </a:prstGeom>
          <a:noFill/>
        </p:spPr>
        <p:txBody>
          <a:bodyPr wrap="square" rtlCol="0">
            <a:spAutoFit/>
          </a:bodyPr>
          <a:lstStyle/>
          <a:p>
            <a:r>
              <a:rPr lang="en-US" sz="4000" dirty="0" err="1" smtClean="0"/>
              <a:t>Mashudu</a:t>
            </a:r>
            <a:r>
              <a:rPr lang="en-US" sz="4000" dirty="0" smtClean="0"/>
              <a:t> </a:t>
            </a:r>
            <a:r>
              <a:rPr lang="en-US" sz="4000" dirty="0" err="1" smtClean="0"/>
              <a:t>Muridili</a:t>
            </a:r>
            <a:endParaRPr lang="en-US" sz="4000" dirty="0" smtClean="0"/>
          </a:p>
          <a:p>
            <a:endParaRPr lang="en-US" sz="4000" dirty="0"/>
          </a:p>
          <a:p>
            <a:r>
              <a:rPr lang="en-US" sz="4000" b="1" dirty="0" smtClean="0"/>
              <a:t>Correcting the mistakes of the past, challenging the legacy of our history.</a:t>
            </a:r>
            <a:endParaRPr lang="en-US" sz="4000" b="1" dirty="0"/>
          </a:p>
          <a:p>
            <a:endParaRPr lang="en-US" sz="4000" b="1" dirty="0" smtClean="0"/>
          </a:p>
          <a:p>
            <a:endParaRPr lang="en-US" sz="4000" b="1" dirty="0" smtClean="0">
              <a:solidFill>
                <a:schemeClr val="accent5">
                  <a:lumMod val="40000"/>
                  <a:lumOff val="60000"/>
                </a:schemeClr>
              </a:solidFill>
            </a:endParaRPr>
          </a:p>
        </p:txBody>
      </p:sp>
    </p:spTree>
    <p:extLst>
      <p:ext uri="{BB962C8B-B14F-4D97-AF65-F5344CB8AC3E}">
        <p14:creationId xmlns:p14="http://schemas.microsoft.com/office/powerpoint/2010/main" val="1950825228"/>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494287" y="6019191"/>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6" name="TextBox 5"/>
          <p:cNvSpPr txBox="1"/>
          <p:nvPr/>
        </p:nvSpPr>
        <p:spPr>
          <a:xfrm>
            <a:off x="494287" y="1830632"/>
            <a:ext cx="7407067" cy="3970318"/>
          </a:xfrm>
          <a:prstGeom prst="rect">
            <a:avLst/>
          </a:prstGeom>
          <a:noFill/>
        </p:spPr>
        <p:txBody>
          <a:bodyPr wrap="square" rtlCol="0">
            <a:spAutoFit/>
          </a:bodyPr>
          <a:lstStyle/>
          <a:p>
            <a:r>
              <a:rPr lang="en-US" sz="3600" dirty="0"/>
              <a:t>Rev</a:t>
            </a:r>
            <a:r>
              <a:rPr lang="en-US" sz="3600" dirty="0" smtClean="0"/>
              <a:t>. Rene </a:t>
            </a:r>
            <a:r>
              <a:rPr lang="en-US" sz="3600" dirty="0"/>
              <a:t>August, The Warehouse </a:t>
            </a:r>
            <a:endParaRPr lang="en-US" sz="3600" dirty="0" smtClean="0"/>
          </a:p>
          <a:p>
            <a:endParaRPr lang="en-US" sz="3600" b="1" dirty="0"/>
          </a:p>
          <a:p>
            <a:r>
              <a:rPr lang="en-US" sz="3600" b="1" dirty="0"/>
              <a:t>Equality is levelling the playing fields. Restoration is levelling the score regarding economics, gender, race etc.</a:t>
            </a:r>
          </a:p>
          <a:p>
            <a:endParaRPr lang="en-US" sz="3600" b="1" dirty="0">
              <a:solidFill>
                <a:schemeClr val="bg1"/>
              </a:solidFill>
            </a:endParaRPr>
          </a:p>
        </p:txBody>
      </p:sp>
    </p:spTree>
    <p:extLst>
      <p:ext uri="{BB962C8B-B14F-4D97-AF65-F5344CB8AC3E}">
        <p14:creationId xmlns:p14="http://schemas.microsoft.com/office/powerpoint/2010/main" val="1488767469"/>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8112370" y="5994775"/>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5629209" y="95032"/>
            <a:ext cx="6096000" cy="8032968"/>
          </a:xfrm>
          <a:prstGeom prst="rect">
            <a:avLst/>
          </a:prstGeom>
          <a:noFill/>
        </p:spPr>
        <p:txBody>
          <a:bodyPr wrap="square" rtlCol="0">
            <a:spAutoFit/>
          </a:bodyPr>
          <a:lstStyle/>
          <a:p>
            <a:r>
              <a:rPr lang="en-US" sz="3600" dirty="0" smtClean="0"/>
              <a:t>Russell </a:t>
            </a:r>
            <a:r>
              <a:rPr lang="en-US" sz="3600" dirty="0" err="1" smtClean="0"/>
              <a:t>Kokoma</a:t>
            </a:r>
            <a:r>
              <a:rPr lang="en-US" sz="3600" dirty="0" smtClean="0"/>
              <a:t> - </a:t>
            </a:r>
            <a:r>
              <a:rPr lang="en-US" sz="3600" dirty="0" err="1" smtClean="0"/>
              <a:t>Ndabeni</a:t>
            </a:r>
            <a:r>
              <a:rPr lang="en-US" sz="3600" dirty="0" smtClean="0"/>
              <a:t> Communal Trust</a:t>
            </a:r>
          </a:p>
          <a:p>
            <a:endParaRPr lang="en-US" sz="3600" dirty="0"/>
          </a:p>
          <a:p>
            <a:r>
              <a:rPr lang="en-US" sz="3600" b="1" dirty="0" smtClean="0"/>
              <a:t>The admission of the guilt for injustice or prejudice carried out on a group of people by the perpetrator.</a:t>
            </a:r>
          </a:p>
          <a:p>
            <a:endParaRPr lang="en-US" sz="3600" b="1" dirty="0" smtClean="0"/>
          </a:p>
          <a:p>
            <a:r>
              <a:rPr lang="en-US" sz="3600" b="1" dirty="0" smtClean="0"/>
              <a:t>Forgiveness by the victims after full disclosure by the wrong doer.</a:t>
            </a:r>
          </a:p>
          <a:p>
            <a:endParaRPr lang="en-US" sz="4000" dirty="0"/>
          </a:p>
          <a:p>
            <a:endParaRPr lang="en-US" sz="4000" dirty="0" smtClean="0"/>
          </a:p>
          <a:p>
            <a:endParaRPr lang="en-US" sz="4000" b="1" dirty="0" smtClean="0">
              <a:solidFill>
                <a:schemeClr val="accent5">
                  <a:lumMod val="40000"/>
                  <a:lumOff val="60000"/>
                </a:schemeClr>
              </a:solidFill>
            </a:endParaRPr>
          </a:p>
        </p:txBody>
      </p:sp>
    </p:spTree>
    <p:extLst>
      <p:ext uri="{BB962C8B-B14F-4D97-AF65-F5344CB8AC3E}">
        <p14:creationId xmlns:p14="http://schemas.microsoft.com/office/powerpoint/2010/main" val="1740383125"/>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8535928" y="430592"/>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447005" y="430592"/>
            <a:ext cx="6695667" cy="6955750"/>
          </a:xfrm>
          <a:prstGeom prst="rect">
            <a:avLst/>
          </a:prstGeom>
          <a:noFill/>
        </p:spPr>
        <p:txBody>
          <a:bodyPr wrap="square" rtlCol="0">
            <a:spAutoFit/>
          </a:bodyPr>
          <a:lstStyle/>
          <a:p>
            <a:r>
              <a:rPr lang="en-US" sz="3600" dirty="0" err="1" smtClean="0"/>
              <a:t>Faadilah</a:t>
            </a:r>
            <a:r>
              <a:rPr lang="en-US" sz="3600" dirty="0" smtClean="0"/>
              <a:t> </a:t>
            </a:r>
            <a:r>
              <a:rPr lang="en-US" sz="3600" dirty="0" err="1" smtClean="0"/>
              <a:t>Gierdien</a:t>
            </a:r>
            <a:r>
              <a:rPr lang="en-US" sz="3600" dirty="0" smtClean="0"/>
              <a:t>, The Reconnect Foundation</a:t>
            </a:r>
          </a:p>
          <a:p>
            <a:endParaRPr lang="en-US" sz="3600" b="1" dirty="0"/>
          </a:p>
          <a:p>
            <a:r>
              <a:rPr lang="en-US" sz="3600" b="1" dirty="0" smtClean="0"/>
              <a:t>Beyond socio-economic justice, healing and reconciliation, is the space to reconnect to wholeness so that never, never, and never again does humanity perpetuate struggle pain, dehumanization, oppression, and slavery.</a:t>
            </a:r>
          </a:p>
          <a:p>
            <a:endParaRPr lang="en-US" sz="3000" b="1" dirty="0" smtClean="0"/>
          </a:p>
          <a:p>
            <a:endParaRPr lang="en-US" sz="2800" dirty="0"/>
          </a:p>
          <a:p>
            <a:endParaRPr lang="en-US" sz="2800" dirty="0"/>
          </a:p>
        </p:txBody>
      </p:sp>
    </p:spTree>
    <p:extLst>
      <p:ext uri="{BB962C8B-B14F-4D97-AF65-F5344CB8AC3E}">
        <p14:creationId xmlns:p14="http://schemas.microsoft.com/office/powerpoint/2010/main" val="1118555425"/>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4" name="Rectangle 3"/>
          <p:cNvSpPr/>
          <p:nvPr/>
        </p:nvSpPr>
        <p:spPr>
          <a:xfrm>
            <a:off x="346968" y="155237"/>
            <a:ext cx="6096000" cy="769441"/>
          </a:xfrm>
          <a:prstGeom prst="rect">
            <a:avLst/>
          </a:prstGeom>
        </p:spPr>
        <p:txBody>
          <a:bodyPr>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8" name="TextBox 7"/>
          <p:cNvSpPr txBox="1"/>
          <p:nvPr/>
        </p:nvSpPr>
        <p:spPr>
          <a:xfrm>
            <a:off x="5890877" y="350177"/>
            <a:ext cx="5561464" cy="7048083"/>
          </a:xfrm>
          <a:prstGeom prst="rect">
            <a:avLst/>
          </a:prstGeom>
          <a:noFill/>
        </p:spPr>
        <p:txBody>
          <a:bodyPr wrap="square" rtlCol="0">
            <a:spAutoFit/>
          </a:bodyPr>
          <a:lstStyle/>
          <a:p>
            <a:r>
              <a:rPr lang="en-US" sz="3600" dirty="0"/>
              <a:t>Dr. Sarah </a:t>
            </a:r>
            <a:r>
              <a:rPr lang="en-US" sz="3600" dirty="0" err="1"/>
              <a:t>Malotane</a:t>
            </a:r>
            <a:r>
              <a:rPr lang="en-US" sz="3600" dirty="0"/>
              <a:t> </a:t>
            </a:r>
            <a:r>
              <a:rPr lang="en-US" sz="3600" dirty="0" err="1"/>
              <a:t>Henkeman</a:t>
            </a:r>
            <a:r>
              <a:rPr lang="en-US" sz="3600" dirty="0"/>
              <a:t>, </a:t>
            </a:r>
            <a:r>
              <a:rPr lang="en-US" sz="3600" dirty="0" smtClean="0"/>
              <a:t>UCT, UWC, and </a:t>
            </a:r>
            <a:r>
              <a:rPr lang="en-US" sz="3600" dirty="0" smtClean="0">
                <a:solidFill>
                  <a:srgbClr val="FF9900"/>
                </a:solidFill>
              </a:rPr>
              <a:t>Independent Conflict </a:t>
            </a:r>
            <a:r>
              <a:rPr lang="en-US" sz="3600" dirty="0">
                <a:solidFill>
                  <a:srgbClr val="FF9900"/>
                </a:solidFill>
              </a:rPr>
              <a:t>and Social Justice Researcher</a:t>
            </a:r>
            <a:r>
              <a:rPr lang="en-US" sz="2800" b="1" dirty="0" smtClean="0">
                <a:solidFill>
                  <a:srgbClr val="FF9900"/>
                </a:solidFill>
              </a:rPr>
              <a:t>.</a:t>
            </a:r>
          </a:p>
          <a:p>
            <a:endParaRPr lang="en-US" sz="2800" b="1" dirty="0">
              <a:solidFill>
                <a:schemeClr val="accent3"/>
              </a:solidFill>
            </a:endParaRPr>
          </a:p>
          <a:p>
            <a:r>
              <a:rPr lang="en-US" sz="4000" b="1" dirty="0" smtClean="0">
                <a:solidFill>
                  <a:schemeClr val="accent2"/>
                </a:solidFill>
                <a:effectLst>
                  <a:outerShdw blurRad="38100" dist="38100" dir="2700000" algn="tl">
                    <a:srgbClr val="000000">
                      <a:alpha val="43137"/>
                    </a:srgbClr>
                  </a:outerShdw>
                </a:effectLst>
              </a:rPr>
              <a:t>Social and economic reconciliation, followed or accompanied by racial reconciliation with attention to historical trauma.</a:t>
            </a:r>
          </a:p>
          <a:p>
            <a:endParaRPr lang="en-US" sz="4000" b="1" dirty="0">
              <a:solidFill>
                <a:srgbClr val="FF0000"/>
              </a:solidFill>
            </a:endParaRPr>
          </a:p>
        </p:txBody>
      </p:sp>
    </p:spTree>
    <p:extLst>
      <p:ext uri="{BB962C8B-B14F-4D97-AF65-F5344CB8AC3E}">
        <p14:creationId xmlns:p14="http://schemas.microsoft.com/office/powerpoint/2010/main" val="1331940523"/>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52018"/>
            <a:ext cx="12192000" cy="8128000"/>
          </a:xfrm>
          <a:prstGeom prst="rect">
            <a:avLst/>
          </a:prstGeom>
        </p:spPr>
      </p:pic>
      <p:sp>
        <p:nvSpPr>
          <p:cNvPr id="3" name="Rectangle 2"/>
          <p:cNvSpPr/>
          <p:nvPr/>
        </p:nvSpPr>
        <p:spPr>
          <a:xfrm>
            <a:off x="328246" y="6127549"/>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328246" y="271261"/>
            <a:ext cx="6424246" cy="5847755"/>
          </a:xfrm>
          <a:prstGeom prst="rect">
            <a:avLst/>
          </a:prstGeom>
          <a:noFill/>
        </p:spPr>
        <p:txBody>
          <a:bodyPr wrap="square" rtlCol="0">
            <a:spAutoFit/>
          </a:bodyPr>
          <a:lstStyle/>
          <a:p>
            <a:r>
              <a:rPr lang="en-US" sz="3600" dirty="0" err="1" smtClean="0"/>
              <a:t>Paballo</a:t>
            </a:r>
            <a:r>
              <a:rPr lang="en-US" sz="3600" dirty="0" smtClean="0"/>
              <a:t> </a:t>
            </a:r>
            <a:r>
              <a:rPr lang="en-US" sz="3600" dirty="0" err="1" smtClean="0"/>
              <a:t>Chauke</a:t>
            </a:r>
            <a:r>
              <a:rPr lang="en-US" sz="3600" dirty="0" smtClean="0"/>
              <a:t>, Oxford University</a:t>
            </a:r>
          </a:p>
          <a:p>
            <a:endParaRPr lang="en-US" sz="3600" b="1" dirty="0" smtClean="0"/>
          </a:p>
          <a:p>
            <a:r>
              <a:rPr lang="en-US" sz="3800" b="1" dirty="0" smtClean="0">
                <a:solidFill>
                  <a:schemeClr val="accent1">
                    <a:lumMod val="50000"/>
                  </a:schemeClr>
                </a:solidFill>
                <a:effectLst>
                  <a:outerShdw blurRad="38100" dist="38100" dir="2700000" algn="tl">
                    <a:srgbClr val="000000">
                      <a:alpha val="43137"/>
                    </a:srgbClr>
                  </a:outerShdw>
                </a:effectLst>
              </a:rPr>
              <a:t>It</a:t>
            </a:r>
            <a:r>
              <a:rPr lang="uk-UA" sz="3800" b="1" dirty="0" smtClean="0">
                <a:solidFill>
                  <a:schemeClr val="accent1">
                    <a:lumMod val="50000"/>
                  </a:schemeClr>
                </a:solidFill>
                <a:effectLst>
                  <a:outerShdw blurRad="38100" dist="38100" dir="2700000" algn="tl">
                    <a:srgbClr val="000000">
                      <a:alpha val="43137"/>
                    </a:srgbClr>
                  </a:outerShdw>
                </a:effectLst>
              </a:rPr>
              <a:t>’</a:t>
            </a:r>
            <a:r>
              <a:rPr lang="en-US" sz="3800" b="1" dirty="0" smtClean="0">
                <a:solidFill>
                  <a:schemeClr val="accent1">
                    <a:lumMod val="50000"/>
                  </a:schemeClr>
                </a:solidFill>
                <a:effectLst>
                  <a:outerShdw blurRad="38100" dist="38100" dir="2700000" algn="tl">
                    <a:srgbClr val="000000">
                      <a:alpha val="43137"/>
                    </a:srgbClr>
                  </a:outerShdw>
                </a:effectLst>
              </a:rPr>
              <a:t>s a complex, nuanced  and interactive process by which perpetrators or beneficiaries of an atrocious system such as apartheid can begin to attempt to restore and resolve past injustices</a:t>
            </a:r>
            <a:r>
              <a:rPr lang="en-US" sz="3800" b="1" dirty="0" smtClean="0">
                <a:solidFill>
                  <a:schemeClr val="accent3">
                    <a:lumMod val="50000"/>
                  </a:schemeClr>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val="644518521"/>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325086"/>
            <a:ext cx="12136316" cy="8090877"/>
          </a:xfrm>
          <a:prstGeom prst="rect">
            <a:avLst/>
          </a:prstGeom>
        </p:spPr>
      </p:pic>
      <p:sp>
        <p:nvSpPr>
          <p:cNvPr id="3" name="Rectangle 2"/>
          <p:cNvSpPr/>
          <p:nvPr/>
        </p:nvSpPr>
        <p:spPr>
          <a:xfrm>
            <a:off x="7057292" y="5863683"/>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6" name="TextBox 5"/>
          <p:cNvSpPr txBox="1"/>
          <p:nvPr/>
        </p:nvSpPr>
        <p:spPr>
          <a:xfrm>
            <a:off x="6628387" y="444355"/>
            <a:ext cx="5507929" cy="4401205"/>
          </a:xfrm>
          <a:prstGeom prst="rect">
            <a:avLst/>
          </a:prstGeom>
          <a:noFill/>
        </p:spPr>
        <p:txBody>
          <a:bodyPr wrap="square" rtlCol="0">
            <a:spAutoFit/>
          </a:bodyPr>
          <a:lstStyle/>
          <a:p>
            <a:r>
              <a:rPr lang="en-US" sz="4000" dirty="0"/>
              <a:t>Paul </a:t>
            </a:r>
            <a:r>
              <a:rPr lang="en-US" sz="4000" dirty="0" err="1" smtClean="0"/>
              <a:t>Prozesky</a:t>
            </a:r>
            <a:r>
              <a:rPr lang="en-US" sz="4000" dirty="0" smtClean="0"/>
              <a:t>, CSIR</a:t>
            </a:r>
          </a:p>
          <a:p>
            <a:endParaRPr lang="en-US" sz="4000" b="1" dirty="0"/>
          </a:p>
          <a:p>
            <a:r>
              <a:rPr lang="en-US" sz="4000" b="1" dirty="0" smtClean="0"/>
              <a:t>Restitution </a:t>
            </a:r>
            <a:r>
              <a:rPr lang="en-US" sz="4000" b="1" dirty="0"/>
              <a:t>means levelling the economic and educational playing field for all South </a:t>
            </a:r>
            <a:r>
              <a:rPr lang="en-US" sz="4000" b="1" dirty="0" smtClean="0"/>
              <a:t>Africans.</a:t>
            </a:r>
            <a:endParaRPr lang="en-US" sz="4000" b="1" dirty="0">
              <a:solidFill>
                <a:schemeClr val="bg1"/>
              </a:solidFill>
            </a:endParaRPr>
          </a:p>
        </p:txBody>
      </p:sp>
    </p:spTree>
    <p:extLst>
      <p:ext uri="{BB962C8B-B14F-4D97-AF65-F5344CB8AC3E}">
        <p14:creationId xmlns:p14="http://schemas.microsoft.com/office/powerpoint/2010/main" val="1047879747"/>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230100" cy="8153400"/>
          </a:xfrm>
          <a:prstGeom prst="rect">
            <a:avLst/>
          </a:prstGeom>
        </p:spPr>
      </p:pic>
      <p:sp>
        <p:nvSpPr>
          <p:cNvPr id="3" name="Rectangle 2"/>
          <p:cNvSpPr/>
          <p:nvPr/>
        </p:nvSpPr>
        <p:spPr>
          <a:xfrm>
            <a:off x="1747536" y="5614021"/>
            <a:ext cx="6428510" cy="769441"/>
          </a:xfrm>
          <a:prstGeom prst="rect">
            <a:avLst/>
          </a:prstGeom>
        </p:spPr>
        <p:txBody>
          <a:bodyPr wrap="square">
            <a:spAutoFit/>
          </a:bodyPr>
          <a:lstStyle/>
          <a:p>
            <a:r>
              <a:rPr lang="en-US" sz="2200" b="1" dirty="0" smtClean="0">
                <a:solidFill>
                  <a:schemeClr val="bg1"/>
                </a:solidFill>
              </a:rPr>
              <a:t>#</a:t>
            </a:r>
            <a:r>
              <a:rPr lang="en-US" sz="2200" b="1" dirty="0" err="1" smtClean="0">
                <a:solidFill>
                  <a:schemeClr val="bg1"/>
                </a:solidFill>
              </a:rPr>
              <a:t>RestitutionConference</a:t>
            </a:r>
            <a:r>
              <a:rPr lang="en-US" sz="2200" b="1" dirty="0" smtClean="0">
                <a:solidFill>
                  <a:schemeClr val="bg1"/>
                </a:solidFill>
              </a:rPr>
              <a:t>  </a:t>
            </a:r>
          </a:p>
          <a:p>
            <a:r>
              <a:rPr lang="en-US" sz="2200" b="1" dirty="0" smtClean="0">
                <a:solidFill>
                  <a:schemeClr val="bg1"/>
                </a:solidFill>
              </a:rPr>
              <a:t>#</a:t>
            </a:r>
            <a:r>
              <a:rPr lang="en-US" sz="2200" b="1" dirty="0" err="1" smtClean="0">
                <a:solidFill>
                  <a:schemeClr val="bg1"/>
                </a:solidFill>
              </a:rPr>
              <a:t>SomethingForEveryone</a:t>
            </a:r>
            <a:endParaRPr lang="en-US" sz="2200" b="1" dirty="0">
              <a:solidFill>
                <a:schemeClr val="bg1"/>
              </a:solidFill>
            </a:endParaRPr>
          </a:p>
        </p:txBody>
      </p:sp>
      <p:sp>
        <p:nvSpPr>
          <p:cNvPr id="4" name="TextBox 3"/>
          <p:cNvSpPr txBox="1"/>
          <p:nvPr/>
        </p:nvSpPr>
        <p:spPr>
          <a:xfrm>
            <a:off x="1625006" y="2105872"/>
            <a:ext cx="5484482" cy="2554545"/>
          </a:xfrm>
          <a:prstGeom prst="rect">
            <a:avLst/>
          </a:prstGeom>
          <a:noFill/>
        </p:spPr>
        <p:txBody>
          <a:bodyPr wrap="square" rtlCol="0">
            <a:spAutoFit/>
          </a:bodyPr>
          <a:lstStyle/>
          <a:p>
            <a:r>
              <a:rPr lang="en-US" sz="4000" dirty="0" err="1" smtClean="0">
                <a:solidFill>
                  <a:schemeClr val="bg1"/>
                </a:solidFill>
              </a:rPr>
              <a:t>Lukie</a:t>
            </a:r>
            <a:r>
              <a:rPr lang="en-US" sz="4000" dirty="0" smtClean="0">
                <a:solidFill>
                  <a:schemeClr val="bg1"/>
                </a:solidFill>
              </a:rPr>
              <a:t> </a:t>
            </a:r>
            <a:r>
              <a:rPr lang="en-US" sz="4000" dirty="0" err="1" smtClean="0">
                <a:solidFill>
                  <a:schemeClr val="bg1"/>
                </a:solidFill>
              </a:rPr>
              <a:t>Kgatle</a:t>
            </a:r>
            <a:r>
              <a:rPr lang="en-US" sz="4000" dirty="0" smtClean="0">
                <a:solidFill>
                  <a:schemeClr val="bg1"/>
                </a:solidFill>
              </a:rPr>
              <a:t>, UCT</a:t>
            </a:r>
          </a:p>
          <a:p>
            <a:endParaRPr lang="en-US" sz="4000" b="1" dirty="0">
              <a:solidFill>
                <a:schemeClr val="bg1"/>
              </a:solidFill>
            </a:endParaRPr>
          </a:p>
          <a:p>
            <a:r>
              <a:rPr lang="en-US" sz="4000" b="1" dirty="0" smtClean="0">
                <a:solidFill>
                  <a:schemeClr val="bg1"/>
                </a:solidFill>
              </a:rPr>
              <a:t>Restoration of dignity and land.</a:t>
            </a:r>
          </a:p>
        </p:txBody>
      </p:sp>
    </p:spTree>
    <p:extLst>
      <p:ext uri="{BB962C8B-B14F-4D97-AF65-F5344CB8AC3E}">
        <p14:creationId xmlns:p14="http://schemas.microsoft.com/office/powerpoint/2010/main" val="1548059305"/>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970" y="2522170"/>
            <a:ext cx="10515600" cy="1325563"/>
          </a:xfrm>
        </p:spPr>
        <p:txBody>
          <a:bodyPr>
            <a:normAutofit/>
          </a:bodyPr>
          <a:lstStyle/>
          <a:p>
            <a:pPr algn="ctr"/>
            <a:r>
              <a:rPr lang="en-US" sz="4800" b="1" dirty="0" smtClean="0"/>
              <a:t>What does RESTITUTION mean to you?</a:t>
            </a:r>
            <a:endParaRPr lang="en-US" sz="4800" b="1" dirty="0"/>
          </a:p>
        </p:txBody>
      </p:sp>
    </p:spTree>
    <p:extLst>
      <p:ext uri="{BB962C8B-B14F-4D97-AF65-F5344CB8AC3E}">
        <p14:creationId xmlns:p14="http://schemas.microsoft.com/office/powerpoint/2010/main" val="625714461"/>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36316" cy="8090877"/>
          </a:xfrm>
          <a:prstGeom prst="rect">
            <a:avLst/>
          </a:prstGeom>
        </p:spPr>
      </p:pic>
      <p:sp>
        <p:nvSpPr>
          <p:cNvPr id="3" name="Rectangle 2"/>
          <p:cNvSpPr/>
          <p:nvPr/>
        </p:nvSpPr>
        <p:spPr>
          <a:xfrm>
            <a:off x="8682722" y="6004866"/>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5" name="TextBox 4"/>
          <p:cNvSpPr txBox="1"/>
          <p:nvPr/>
        </p:nvSpPr>
        <p:spPr>
          <a:xfrm>
            <a:off x="6642440" y="432121"/>
            <a:ext cx="5507929" cy="5447645"/>
          </a:xfrm>
          <a:prstGeom prst="rect">
            <a:avLst/>
          </a:prstGeom>
          <a:noFill/>
        </p:spPr>
        <p:txBody>
          <a:bodyPr wrap="square" rtlCol="0">
            <a:spAutoFit/>
          </a:bodyPr>
          <a:lstStyle/>
          <a:p>
            <a:r>
              <a:rPr lang="en-US" sz="3600" dirty="0" err="1">
                <a:solidFill>
                  <a:schemeClr val="bg1"/>
                </a:solidFill>
              </a:rPr>
              <a:t>Themba</a:t>
            </a:r>
            <a:r>
              <a:rPr lang="en-US" sz="3600" dirty="0">
                <a:solidFill>
                  <a:schemeClr val="bg1"/>
                </a:solidFill>
              </a:rPr>
              <a:t> </a:t>
            </a:r>
            <a:r>
              <a:rPr lang="en-US" sz="3600" dirty="0" err="1">
                <a:solidFill>
                  <a:schemeClr val="bg1"/>
                </a:solidFill>
              </a:rPr>
              <a:t>Lonzi</a:t>
            </a:r>
            <a:r>
              <a:rPr lang="en-US" sz="3600" dirty="0">
                <a:solidFill>
                  <a:schemeClr val="bg1"/>
                </a:solidFill>
              </a:rPr>
              <a:t>, </a:t>
            </a:r>
            <a:r>
              <a:rPr lang="en-US" sz="3600" dirty="0" err="1">
                <a:solidFill>
                  <a:schemeClr val="bg1"/>
                </a:solidFill>
              </a:rPr>
              <a:t>Rabulisa</a:t>
            </a:r>
            <a:r>
              <a:rPr lang="en-US" sz="3600" dirty="0">
                <a:solidFill>
                  <a:schemeClr val="bg1"/>
                </a:solidFill>
              </a:rPr>
              <a:t> Theatre </a:t>
            </a:r>
            <a:r>
              <a:rPr lang="en-US" sz="3600" dirty="0" smtClean="0">
                <a:solidFill>
                  <a:schemeClr val="bg1"/>
                </a:solidFill>
              </a:rPr>
              <a:t>Communications</a:t>
            </a:r>
          </a:p>
          <a:p>
            <a:endParaRPr lang="en-US" sz="3600" b="1" dirty="0">
              <a:solidFill>
                <a:schemeClr val="bg1"/>
              </a:solidFill>
            </a:endParaRPr>
          </a:p>
          <a:p>
            <a:r>
              <a:rPr lang="en-US" sz="4000" b="1" dirty="0" smtClean="0">
                <a:solidFill>
                  <a:schemeClr val="bg1"/>
                </a:solidFill>
              </a:rPr>
              <a:t>It </a:t>
            </a:r>
            <a:r>
              <a:rPr lang="en-US" sz="4000" b="1" dirty="0">
                <a:solidFill>
                  <a:schemeClr val="bg1"/>
                </a:solidFill>
              </a:rPr>
              <a:t>is about addressing the fundamental needs of the people. Improving the living conditions of the people of South </a:t>
            </a:r>
            <a:r>
              <a:rPr lang="en-US" sz="4000" b="1" dirty="0" smtClean="0">
                <a:solidFill>
                  <a:schemeClr val="bg1"/>
                </a:solidFill>
              </a:rPr>
              <a:t>Africa.</a:t>
            </a:r>
            <a:endParaRPr lang="en-US" sz="4000" b="1" dirty="0">
              <a:solidFill>
                <a:schemeClr val="bg1"/>
              </a:solidFill>
            </a:endParaRPr>
          </a:p>
        </p:txBody>
      </p:sp>
    </p:spTree>
    <p:extLst>
      <p:ext uri="{BB962C8B-B14F-4D97-AF65-F5344CB8AC3E}">
        <p14:creationId xmlns:p14="http://schemas.microsoft.com/office/powerpoint/2010/main" val="454658518"/>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230100" cy="8153400"/>
          </a:xfrm>
          <a:prstGeom prst="rect">
            <a:avLst/>
          </a:prstGeom>
        </p:spPr>
      </p:pic>
      <p:sp>
        <p:nvSpPr>
          <p:cNvPr id="3" name="Rectangle 2"/>
          <p:cNvSpPr/>
          <p:nvPr/>
        </p:nvSpPr>
        <p:spPr>
          <a:xfrm>
            <a:off x="1364464" y="5857726"/>
            <a:ext cx="6428510" cy="769441"/>
          </a:xfrm>
          <a:prstGeom prst="rect">
            <a:avLst/>
          </a:prstGeom>
        </p:spPr>
        <p:txBody>
          <a:bodyPr wrap="square">
            <a:spAutoFit/>
          </a:bodyPr>
          <a:lstStyle/>
          <a:p>
            <a:r>
              <a:rPr lang="en-US" sz="2200" b="1" dirty="0" smtClean="0">
                <a:solidFill>
                  <a:schemeClr val="bg1"/>
                </a:solidFill>
              </a:rPr>
              <a:t>#</a:t>
            </a:r>
            <a:r>
              <a:rPr lang="en-US" sz="2200" b="1" dirty="0" err="1" smtClean="0">
                <a:solidFill>
                  <a:schemeClr val="bg1"/>
                </a:solidFill>
              </a:rPr>
              <a:t>RestitutionConference</a:t>
            </a:r>
            <a:r>
              <a:rPr lang="en-US" sz="2200" b="1" dirty="0" smtClean="0">
                <a:solidFill>
                  <a:schemeClr val="bg1"/>
                </a:solidFill>
              </a:rPr>
              <a:t>  </a:t>
            </a:r>
          </a:p>
          <a:p>
            <a:r>
              <a:rPr lang="en-US" sz="2200" b="1" dirty="0" smtClean="0">
                <a:solidFill>
                  <a:schemeClr val="bg1"/>
                </a:solidFill>
              </a:rPr>
              <a:t>#</a:t>
            </a:r>
            <a:r>
              <a:rPr lang="en-US" sz="2200" b="1" dirty="0" err="1" smtClean="0">
                <a:solidFill>
                  <a:schemeClr val="bg1"/>
                </a:solidFill>
              </a:rPr>
              <a:t>SomethingForEveryone</a:t>
            </a:r>
            <a:endParaRPr lang="en-US" sz="2200" b="1" dirty="0">
              <a:solidFill>
                <a:schemeClr val="bg1"/>
              </a:solidFill>
            </a:endParaRPr>
          </a:p>
        </p:txBody>
      </p:sp>
      <p:sp>
        <p:nvSpPr>
          <p:cNvPr id="4" name="TextBox 3"/>
          <p:cNvSpPr txBox="1"/>
          <p:nvPr/>
        </p:nvSpPr>
        <p:spPr>
          <a:xfrm>
            <a:off x="1364464" y="317747"/>
            <a:ext cx="6096000" cy="6309420"/>
          </a:xfrm>
          <a:prstGeom prst="rect">
            <a:avLst/>
          </a:prstGeom>
          <a:noFill/>
        </p:spPr>
        <p:txBody>
          <a:bodyPr wrap="square" rtlCol="0">
            <a:spAutoFit/>
          </a:bodyPr>
          <a:lstStyle/>
          <a:p>
            <a:r>
              <a:rPr lang="en-US" sz="3600" dirty="0" smtClean="0">
                <a:solidFill>
                  <a:schemeClr val="bg1"/>
                </a:solidFill>
              </a:rPr>
              <a:t>Sophie Schmidt</a:t>
            </a:r>
          </a:p>
          <a:p>
            <a:endParaRPr lang="en-US" sz="3600" b="1" dirty="0">
              <a:solidFill>
                <a:schemeClr val="bg1"/>
              </a:solidFill>
            </a:endParaRPr>
          </a:p>
          <a:p>
            <a:r>
              <a:rPr lang="en-US" sz="3600" b="1" dirty="0" smtClean="0">
                <a:solidFill>
                  <a:schemeClr val="bg1"/>
                </a:solidFill>
              </a:rPr>
              <a:t>White people acknowledging what they and their ancestors have done and making a passionate effort to rectify it. So that we can move forward and call ourselves an equal society.</a:t>
            </a:r>
          </a:p>
          <a:p>
            <a:endParaRPr lang="en-US" sz="4000" dirty="0"/>
          </a:p>
          <a:p>
            <a:endParaRPr lang="en-US" sz="4000" dirty="0" smtClean="0"/>
          </a:p>
        </p:txBody>
      </p:sp>
    </p:spTree>
    <p:extLst>
      <p:ext uri="{BB962C8B-B14F-4D97-AF65-F5344CB8AC3E}">
        <p14:creationId xmlns:p14="http://schemas.microsoft.com/office/powerpoint/2010/main" val="1269573728"/>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8157129" y="5760313"/>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6848194" y="1147865"/>
            <a:ext cx="5507929" cy="1815882"/>
          </a:xfrm>
          <a:prstGeom prst="rect">
            <a:avLst/>
          </a:prstGeom>
          <a:noFill/>
        </p:spPr>
        <p:txBody>
          <a:bodyPr wrap="square" rtlCol="0">
            <a:spAutoFit/>
          </a:bodyPr>
          <a:lstStyle/>
          <a:p>
            <a:r>
              <a:rPr lang="en-US" sz="3600" dirty="0" err="1"/>
              <a:t>Parusha</a:t>
            </a:r>
            <a:r>
              <a:rPr lang="en-US" sz="3600" dirty="0"/>
              <a:t> Naidoo, </a:t>
            </a:r>
            <a:r>
              <a:rPr lang="en-US" sz="3600" dirty="0" smtClean="0"/>
              <a:t>IJR</a:t>
            </a:r>
          </a:p>
          <a:p>
            <a:endParaRPr lang="en-US" sz="3600" b="1" dirty="0"/>
          </a:p>
          <a:p>
            <a:r>
              <a:rPr lang="en-US" sz="3600" b="1" dirty="0" smtClean="0"/>
              <a:t>               </a:t>
            </a:r>
            <a:r>
              <a:rPr lang="en-US" sz="4000" b="1" dirty="0" smtClean="0"/>
              <a:t>LAND.</a:t>
            </a:r>
            <a:endParaRPr lang="en-US" sz="3600" b="1" dirty="0"/>
          </a:p>
        </p:txBody>
      </p:sp>
    </p:spTree>
    <p:extLst>
      <p:ext uri="{BB962C8B-B14F-4D97-AF65-F5344CB8AC3E}">
        <p14:creationId xmlns:p14="http://schemas.microsoft.com/office/powerpoint/2010/main" val="313318211"/>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8930853" y="285021"/>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5" name="TextBox 4"/>
          <p:cNvSpPr txBox="1"/>
          <p:nvPr/>
        </p:nvSpPr>
        <p:spPr>
          <a:xfrm>
            <a:off x="447395" y="236295"/>
            <a:ext cx="5316095" cy="6801862"/>
          </a:xfrm>
          <a:prstGeom prst="rect">
            <a:avLst/>
          </a:prstGeom>
          <a:noFill/>
        </p:spPr>
        <p:txBody>
          <a:bodyPr wrap="square" rtlCol="0">
            <a:spAutoFit/>
          </a:bodyPr>
          <a:lstStyle/>
          <a:p>
            <a:r>
              <a:rPr lang="en-US" sz="3600" dirty="0"/>
              <a:t>Nicole Joshua, Common Change </a:t>
            </a:r>
            <a:r>
              <a:rPr lang="en-US" sz="3600" dirty="0" smtClean="0"/>
              <a:t>SA</a:t>
            </a:r>
          </a:p>
          <a:p>
            <a:r>
              <a:rPr lang="en-US" sz="3600" b="1" dirty="0" smtClean="0">
                <a:solidFill>
                  <a:schemeClr val="bg1"/>
                </a:solidFill>
                <a:effectLst>
                  <a:outerShdw blurRad="38100" dist="38100" dir="2700000" algn="tl">
                    <a:srgbClr val="000000">
                      <a:alpha val="43137"/>
                    </a:srgbClr>
                  </a:outerShdw>
                </a:effectLst>
              </a:rPr>
              <a:t>Restoration </a:t>
            </a:r>
            <a:r>
              <a:rPr lang="en-US" sz="3600" b="1" dirty="0">
                <a:solidFill>
                  <a:schemeClr val="bg1"/>
                </a:solidFill>
                <a:effectLst>
                  <a:outerShdw blurRad="38100" dist="38100" dir="2700000" algn="tl">
                    <a:srgbClr val="000000">
                      <a:alpha val="43137"/>
                    </a:srgbClr>
                  </a:outerShdw>
                </a:effectLst>
              </a:rPr>
              <a:t>is an integral part of healing and transformation. Healing in our country should be emotional, psychological, economic, and political. </a:t>
            </a:r>
          </a:p>
          <a:p>
            <a:r>
              <a:rPr lang="en-US" sz="3600" b="1" dirty="0">
                <a:solidFill>
                  <a:schemeClr val="bg1"/>
                </a:solidFill>
                <a:effectLst>
                  <a:outerShdw blurRad="38100" dist="38100" dir="2700000" algn="tl">
                    <a:srgbClr val="000000">
                      <a:alpha val="43137"/>
                    </a:srgbClr>
                  </a:outerShdw>
                </a:effectLst>
              </a:rPr>
              <a:t>RESTITUTION is the economic part of our country's healing journey.</a:t>
            </a:r>
          </a:p>
          <a:p>
            <a:endParaRPr lang="en-US" sz="4000" b="1" dirty="0">
              <a:solidFill>
                <a:schemeClr val="bg1"/>
              </a:solidFill>
            </a:endParaRPr>
          </a:p>
        </p:txBody>
      </p:sp>
    </p:spTree>
    <p:extLst>
      <p:ext uri="{BB962C8B-B14F-4D97-AF65-F5344CB8AC3E}">
        <p14:creationId xmlns:p14="http://schemas.microsoft.com/office/powerpoint/2010/main" val="843660546"/>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306300" cy="8204200"/>
          </a:xfrm>
          <a:prstGeom prst="rect">
            <a:avLst/>
          </a:prstGeom>
        </p:spPr>
      </p:pic>
      <p:sp>
        <p:nvSpPr>
          <p:cNvPr id="3" name="Rectangle 2"/>
          <p:cNvSpPr/>
          <p:nvPr/>
        </p:nvSpPr>
        <p:spPr>
          <a:xfrm>
            <a:off x="962015" y="211968"/>
            <a:ext cx="6428510" cy="769441"/>
          </a:xfrm>
          <a:prstGeom prst="rect">
            <a:avLst/>
          </a:prstGeom>
        </p:spPr>
        <p:txBody>
          <a:bodyPr wrap="square">
            <a:spAutoFit/>
          </a:bodyPr>
          <a:lstStyle/>
          <a:p>
            <a:r>
              <a:rPr lang="en-US" sz="2200" b="1" dirty="0" smtClean="0">
                <a:solidFill>
                  <a:schemeClr val="bg1"/>
                </a:solidFill>
              </a:rPr>
              <a:t>#</a:t>
            </a:r>
            <a:r>
              <a:rPr lang="en-US" sz="2200" b="1" dirty="0" err="1" smtClean="0">
                <a:solidFill>
                  <a:schemeClr val="bg1"/>
                </a:solidFill>
              </a:rPr>
              <a:t>RestitutionConference</a:t>
            </a:r>
            <a:r>
              <a:rPr lang="en-US" sz="2200" b="1" dirty="0" smtClean="0">
                <a:solidFill>
                  <a:schemeClr val="bg1"/>
                </a:solidFill>
              </a:rPr>
              <a:t>  </a:t>
            </a:r>
          </a:p>
          <a:p>
            <a:r>
              <a:rPr lang="en-US" sz="2200" b="1" dirty="0" smtClean="0">
                <a:solidFill>
                  <a:schemeClr val="bg1"/>
                </a:solidFill>
              </a:rPr>
              <a:t>#</a:t>
            </a:r>
            <a:r>
              <a:rPr lang="en-US" sz="2200" b="1" dirty="0" err="1" smtClean="0">
                <a:solidFill>
                  <a:schemeClr val="bg1"/>
                </a:solidFill>
              </a:rPr>
              <a:t>SomethingForEveryone</a:t>
            </a:r>
            <a:endParaRPr lang="en-US" sz="2200" b="1" dirty="0">
              <a:solidFill>
                <a:schemeClr val="bg1"/>
              </a:solidFill>
            </a:endParaRPr>
          </a:p>
        </p:txBody>
      </p:sp>
      <p:sp>
        <p:nvSpPr>
          <p:cNvPr id="5" name="TextBox 4"/>
          <p:cNvSpPr txBox="1"/>
          <p:nvPr/>
        </p:nvSpPr>
        <p:spPr>
          <a:xfrm>
            <a:off x="6686927" y="0"/>
            <a:ext cx="5484482" cy="7171194"/>
          </a:xfrm>
          <a:prstGeom prst="rect">
            <a:avLst/>
          </a:prstGeom>
          <a:noFill/>
        </p:spPr>
        <p:txBody>
          <a:bodyPr wrap="square" rtlCol="0">
            <a:spAutoFit/>
          </a:bodyPr>
          <a:lstStyle/>
          <a:p>
            <a:r>
              <a:rPr lang="en-US" sz="3800" dirty="0" err="1">
                <a:solidFill>
                  <a:schemeClr val="bg1"/>
                </a:solidFill>
              </a:rPr>
              <a:t>Dr</a:t>
            </a:r>
            <a:r>
              <a:rPr lang="en-US" sz="3800" dirty="0">
                <a:solidFill>
                  <a:schemeClr val="bg1"/>
                </a:solidFill>
              </a:rPr>
              <a:t> Na-</a:t>
            </a:r>
            <a:r>
              <a:rPr lang="en-US" sz="3800" dirty="0" err="1">
                <a:solidFill>
                  <a:schemeClr val="bg1"/>
                </a:solidFill>
              </a:rPr>
              <a:t>iem</a:t>
            </a:r>
            <a:r>
              <a:rPr lang="en-US" sz="3800" dirty="0">
                <a:solidFill>
                  <a:schemeClr val="bg1"/>
                </a:solidFill>
              </a:rPr>
              <a:t> </a:t>
            </a:r>
            <a:r>
              <a:rPr lang="en-US" sz="3800" dirty="0" err="1" smtClean="0">
                <a:solidFill>
                  <a:schemeClr val="bg1"/>
                </a:solidFill>
              </a:rPr>
              <a:t>Dollie</a:t>
            </a:r>
            <a:endParaRPr lang="en-US" sz="3800" dirty="0" smtClean="0">
              <a:solidFill>
                <a:schemeClr val="bg1"/>
              </a:solidFill>
            </a:endParaRPr>
          </a:p>
          <a:p>
            <a:endParaRPr lang="en-US" sz="4000" b="1" dirty="0">
              <a:solidFill>
                <a:schemeClr val="bg1"/>
              </a:solidFill>
            </a:endParaRPr>
          </a:p>
          <a:p>
            <a:r>
              <a:rPr lang="en-US" sz="3800" b="1" dirty="0">
                <a:solidFill>
                  <a:schemeClr val="bg1"/>
                </a:solidFill>
              </a:rPr>
              <a:t>Restitution is an act of liberation, a window of conscience and an exploration of justice</a:t>
            </a:r>
            <a:r>
              <a:rPr lang="en-US" sz="3800" b="1" dirty="0" smtClean="0">
                <a:solidFill>
                  <a:schemeClr val="bg1"/>
                </a:solidFill>
              </a:rPr>
              <a:t>.</a:t>
            </a:r>
          </a:p>
          <a:p>
            <a:r>
              <a:rPr lang="en-US" sz="3800" b="1" dirty="0" smtClean="0">
                <a:solidFill>
                  <a:schemeClr val="bg1"/>
                </a:solidFill>
              </a:rPr>
              <a:t>It </a:t>
            </a:r>
            <a:r>
              <a:rPr lang="en-US" sz="3800" b="1" dirty="0">
                <a:solidFill>
                  <a:schemeClr val="bg1"/>
                </a:solidFill>
              </a:rPr>
              <a:t>means giving back what has been taken from people and should be accompanied by adequate compensation.</a:t>
            </a:r>
          </a:p>
          <a:p>
            <a:endParaRPr lang="en-US" sz="4000" b="1" dirty="0">
              <a:solidFill>
                <a:schemeClr val="accent5">
                  <a:lumMod val="40000"/>
                  <a:lumOff val="60000"/>
                </a:schemeClr>
              </a:solidFill>
            </a:endParaRPr>
          </a:p>
        </p:txBody>
      </p:sp>
    </p:spTree>
    <p:extLst>
      <p:ext uri="{BB962C8B-B14F-4D97-AF65-F5344CB8AC3E}">
        <p14:creationId xmlns:p14="http://schemas.microsoft.com/office/powerpoint/2010/main" val="96752649"/>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762000"/>
            <a:ext cx="12192000" cy="8128000"/>
          </a:xfrm>
          <a:prstGeom prst="rect">
            <a:avLst/>
          </a:prstGeom>
        </p:spPr>
      </p:pic>
      <p:sp>
        <p:nvSpPr>
          <p:cNvPr id="3" name="Rectangle 2"/>
          <p:cNvSpPr/>
          <p:nvPr/>
        </p:nvSpPr>
        <p:spPr>
          <a:xfrm>
            <a:off x="2066830" y="4354389"/>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1362620" y="-523869"/>
            <a:ext cx="5484482" cy="5262979"/>
          </a:xfrm>
          <a:prstGeom prst="rect">
            <a:avLst/>
          </a:prstGeom>
          <a:noFill/>
        </p:spPr>
        <p:txBody>
          <a:bodyPr wrap="square" rtlCol="0">
            <a:spAutoFit/>
          </a:bodyPr>
          <a:lstStyle/>
          <a:p>
            <a:r>
              <a:rPr lang="en-US" sz="3600" dirty="0"/>
              <a:t>Charles Robertson, Visual </a:t>
            </a:r>
            <a:r>
              <a:rPr lang="en-US" sz="3600" dirty="0" smtClean="0"/>
              <a:t>International</a:t>
            </a:r>
          </a:p>
          <a:p>
            <a:endParaRPr lang="en-US" sz="3600" b="1" dirty="0"/>
          </a:p>
          <a:p>
            <a:r>
              <a:rPr lang="en-US" sz="3600" b="1" dirty="0" smtClean="0"/>
              <a:t>It's </a:t>
            </a:r>
            <a:r>
              <a:rPr lang="en-US" sz="3600" b="1" dirty="0"/>
              <a:t>about giving back what was taken unjustly. Such giving back helps to bring healing to both the giver and receiver.</a:t>
            </a:r>
          </a:p>
          <a:p>
            <a:endParaRPr lang="en-US" sz="3600" b="1" dirty="0">
              <a:solidFill>
                <a:schemeClr val="accent5">
                  <a:lumMod val="40000"/>
                  <a:lumOff val="60000"/>
                </a:schemeClr>
              </a:solidFill>
            </a:endParaRPr>
          </a:p>
        </p:txBody>
      </p:sp>
    </p:spTree>
    <p:extLst>
      <p:ext uri="{BB962C8B-B14F-4D97-AF65-F5344CB8AC3E}">
        <p14:creationId xmlns:p14="http://schemas.microsoft.com/office/powerpoint/2010/main" val="2000642112"/>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4" name="TextBox 3"/>
          <p:cNvSpPr txBox="1"/>
          <p:nvPr/>
        </p:nvSpPr>
        <p:spPr>
          <a:xfrm>
            <a:off x="353222" y="5676296"/>
            <a:ext cx="3493008" cy="861774"/>
          </a:xfrm>
          <a:prstGeom prst="rect">
            <a:avLst/>
          </a:prstGeom>
          <a:noFill/>
        </p:spPr>
        <p:txBody>
          <a:bodyPr wrap="square" rtlCol="0">
            <a:spAutoFit/>
          </a:bodyPr>
          <a:lstStyle/>
          <a:p>
            <a:r>
              <a:rPr lang="en-US" sz="2500" b="1" dirty="0" smtClean="0"/>
              <a:t>#</a:t>
            </a:r>
            <a:r>
              <a:rPr lang="en-US" sz="2500" b="1" dirty="0" err="1" smtClean="0"/>
              <a:t>RestitutionConference</a:t>
            </a:r>
            <a:r>
              <a:rPr lang="en-US" sz="2500" b="1" dirty="0" smtClean="0"/>
              <a:t>  </a:t>
            </a:r>
          </a:p>
          <a:p>
            <a:r>
              <a:rPr lang="en-US" sz="2500" b="1" dirty="0" smtClean="0"/>
              <a:t>#</a:t>
            </a:r>
            <a:r>
              <a:rPr lang="en-US" sz="2500" b="1" dirty="0" err="1" smtClean="0"/>
              <a:t>SomethingForEveryone</a:t>
            </a:r>
            <a:endParaRPr lang="en-US" sz="2500" b="1" dirty="0"/>
          </a:p>
        </p:txBody>
      </p:sp>
      <p:sp>
        <p:nvSpPr>
          <p:cNvPr id="6" name="TextBox 5"/>
          <p:cNvSpPr txBox="1"/>
          <p:nvPr/>
        </p:nvSpPr>
        <p:spPr>
          <a:xfrm>
            <a:off x="353222" y="521579"/>
            <a:ext cx="6082084" cy="5078313"/>
          </a:xfrm>
          <a:prstGeom prst="rect">
            <a:avLst/>
          </a:prstGeom>
          <a:noFill/>
        </p:spPr>
        <p:txBody>
          <a:bodyPr wrap="square" rtlCol="0">
            <a:spAutoFit/>
          </a:bodyPr>
          <a:lstStyle/>
          <a:p>
            <a:r>
              <a:rPr lang="en-ZA" sz="3600" dirty="0"/>
              <a:t>Chief </a:t>
            </a:r>
            <a:r>
              <a:rPr lang="en-ZA" sz="3600" dirty="0" err="1"/>
              <a:t>Autshumao</a:t>
            </a:r>
            <a:r>
              <a:rPr lang="en-ZA" sz="3600" dirty="0"/>
              <a:t> Francisco </a:t>
            </a:r>
            <a:r>
              <a:rPr lang="en-ZA" sz="3600" dirty="0" err="1"/>
              <a:t>MacKenzie</a:t>
            </a:r>
            <a:r>
              <a:rPr lang="en-US" sz="3600" dirty="0" smtClean="0"/>
              <a:t>, </a:t>
            </a:r>
            <a:r>
              <a:rPr lang="en-ZA" sz="3600" dirty="0"/>
              <a:t>Western Cape </a:t>
            </a:r>
            <a:r>
              <a:rPr lang="en-ZA" sz="3600" dirty="0" err="1"/>
              <a:t>Khoisan</a:t>
            </a:r>
            <a:r>
              <a:rPr lang="en-ZA" sz="3600" dirty="0"/>
              <a:t> Legislative Council</a:t>
            </a:r>
            <a:endParaRPr lang="en-US" sz="3600" b="1" dirty="0"/>
          </a:p>
          <a:p>
            <a:endParaRPr lang="en-US" sz="3600" b="1" dirty="0" smtClean="0"/>
          </a:p>
          <a:p>
            <a:r>
              <a:rPr lang="en-US" sz="3600" b="1" dirty="0" smtClean="0"/>
              <a:t>As </a:t>
            </a:r>
            <a:r>
              <a:rPr lang="en-US" sz="3600" b="1" dirty="0"/>
              <a:t>an aboriginal </a:t>
            </a:r>
            <a:r>
              <a:rPr lang="en-US" sz="3600" b="1" dirty="0" err="1"/>
              <a:t>Khoen</a:t>
            </a:r>
            <a:r>
              <a:rPr lang="en-US" sz="3600" b="1" dirty="0"/>
              <a:t> San, RESTITUTION means correcting the:  "Legal Democratic Alienation of the Aboriginal </a:t>
            </a:r>
            <a:r>
              <a:rPr lang="en-US" sz="3600" b="1" dirty="0" err="1"/>
              <a:t>KhoenSan</a:t>
            </a:r>
            <a:r>
              <a:rPr lang="en-US" sz="3600" b="1" dirty="0"/>
              <a:t> Nation"</a:t>
            </a:r>
          </a:p>
        </p:txBody>
      </p:sp>
    </p:spTree>
    <p:extLst>
      <p:ext uri="{BB962C8B-B14F-4D97-AF65-F5344CB8AC3E}">
        <p14:creationId xmlns:p14="http://schemas.microsoft.com/office/powerpoint/2010/main" val="1021593794"/>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970" y="2324946"/>
            <a:ext cx="10515600" cy="2193265"/>
          </a:xfrm>
        </p:spPr>
        <p:txBody>
          <a:bodyPr>
            <a:normAutofit/>
          </a:bodyPr>
          <a:lstStyle/>
          <a:p>
            <a:pPr algn="ctr"/>
            <a:r>
              <a:rPr lang="en-US" sz="4800" b="1" dirty="0" smtClean="0"/>
              <a:t>What is the NEXT STEP with regards to restitution in South Africa?</a:t>
            </a:r>
            <a:endParaRPr lang="en-US" sz="4800" b="1" dirty="0"/>
          </a:p>
        </p:txBody>
      </p:sp>
    </p:spTree>
    <p:extLst>
      <p:ext uri="{BB962C8B-B14F-4D97-AF65-F5344CB8AC3E}">
        <p14:creationId xmlns:p14="http://schemas.microsoft.com/office/powerpoint/2010/main" val="1594605103"/>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21868"/>
            <a:ext cx="12192000" cy="8128000"/>
          </a:xfrm>
          <a:prstGeom prst="rect">
            <a:avLst/>
          </a:prstGeom>
        </p:spPr>
      </p:pic>
      <p:sp>
        <p:nvSpPr>
          <p:cNvPr id="3" name="Rectangle 2"/>
          <p:cNvSpPr/>
          <p:nvPr/>
        </p:nvSpPr>
        <p:spPr>
          <a:xfrm>
            <a:off x="8809304" y="5695262"/>
            <a:ext cx="6428510" cy="769441"/>
          </a:xfrm>
          <a:prstGeom prst="rect">
            <a:avLst/>
          </a:prstGeom>
        </p:spPr>
        <p:txBody>
          <a:bodyPr wrap="square">
            <a:spAutoFit/>
          </a:bodyPr>
          <a:lstStyle/>
          <a:p>
            <a:r>
              <a:rPr lang="en-US" sz="2200" b="1" dirty="0" smtClean="0">
                <a:solidFill>
                  <a:schemeClr val="bg1"/>
                </a:solidFill>
              </a:rPr>
              <a:t>#</a:t>
            </a:r>
            <a:r>
              <a:rPr lang="en-US" sz="2200" b="1" dirty="0" err="1" smtClean="0">
                <a:solidFill>
                  <a:schemeClr val="bg1"/>
                </a:solidFill>
              </a:rPr>
              <a:t>RestitutionConference</a:t>
            </a:r>
            <a:r>
              <a:rPr lang="en-US" sz="2200" b="1" dirty="0" smtClean="0">
                <a:solidFill>
                  <a:schemeClr val="bg1"/>
                </a:solidFill>
              </a:rPr>
              <a:t>  </a:t>
            </a:r>
          </a:p>
          <a:p>
            <a:r>
              <a:rPr lang="en-US" sz="2200" b="1" dirty="0" smtClean="0">
                <a:solidFill>
                  <a:schemeClr val="bg1"/>
                </a:solidFill>
              </a:rPr>
              <a:t>#</a:t>
            </a:r>
            <a:r>
              <a:rPr lang="en-US" sz="2200" b="1" dirty="0" err="1" smtClean="0">
                <a:solidFill>
                  <a:schemeClr val="bg1"/>
                </a:solidFill>
              </a:rPr>
              <a:t>SomethingForEveryone</a:t>
            </a:r>
            <a:endParaRPr lang="en-US" sz="2200" b="1" dirty="0">
              <a:solidFill>
                <a:schemeClr val="bg1"/>
              </a:solidFill>
            </a:endParaRPr>
          </a:p>
        </p:txBody>
      </p:sp>
      <p:sp>
        <p:nvSpPr>
          <p:cNvPr id="4" name="TextBox 3"/>
          <p:cNvSpPr txBox="1"/>
          <p:nvPr/>
        </p:nvSpPr>
        <p:spPr>
          <a:xfrm>
            <a:off x="4523873" y="-65233"/>
            <a:ext cx="7172939" cy="6863417"/>
          </a:xfrm>
          <a:prstGeom prst="rect">
            <a:avLst/>
          </a:prstGeom>
          <a:noFill/>
        </p:spPr>
        <p:txBody>
          <a:bodyPr wrap="square" rtlCol="0">
            <a:spAutoFit/>
          </a:bodyPr>
          <a:lstStyle/>
          <a:p>
            <a:r>
              <a:rPr lang="en-US" sz="4000" dirty="0" smtClean="0"/>
              <a:t>Shelley-Ann Francis, ABC for Life</a:t>
            </a:r>
          </a:p>
          <a:p>
            <a:endParaRPr lang="en-US" sz="4000" dirty="0">
              <a:solidFill>
                <a:srgbClr val="FF0000"/>
              </a:solidFill>
            </a:endParaRPr>
          </a:p>
          <a:p>
            <a:r>
              <a:rPr lang="en-US" sz="4000" b="1" dirty="0" smtClean="0">
                <a:solidFill>
                  <a:srgbClr val="FF0000"/>
                </a:solidFill>
                <a:effectLst>
                  <a:outerShdw blurRad="38100" dist="38100" dir="2700000" algn="tl">
                    <a:srgbClr val="000000">
                      <a:alpha val="43137"/>
                    </a:srgbClr>
                  </a:outerShdw>
                </a:effectLst>
              </a:rPr>
              <a:t>Restitution means looking at myself and my journey to healing so that as we move forward. We acknowledge the past and look to the future with the mantra of Ubuntu</a:t>
            </a:r>
            <a:r>
              <a:rPr lang="is-IS" sz="4000" b="1" dirty="0" smtClean="0">
                <a:solidFill>
                  <a:srgbClr val="FF0000"/>
                </a:solidFill>
                <a:effectLst>
                  <a:outerShdw blurRad="38100" dist="38100" dir="2700000" algn="tl">
                    <a:srgbClr val="000000">
                      <a:alpha val="43137"/>
                    </a:srgbClr>
                  </a:outerShdw>
                </a:effectLst>
              </a:rPr>
              <a:t>… “I am because you are.”</a:t>
            </a:r>
            <a:endParaRPr lang="en-US" sz="4000" b="1" dirty="0" smtClean="0">
              <a:solidFill>
                <a:srgbClr val="FF0000"/>
              </a:solidFill>
              <a:effectLst>
                <a:outerShdw blurRad="38100" dist="38100" dir="2700000" algn="tl">
                  <a:srgbClr val="000000">
                    <a:alpha val="43137"/>
                  </a:srgbClr>
                </a:outerShdw>
              </a:effectLst>
            </a:endParaRPr>
          </a:p>
          <a:p>
            <a:endParaRPr lang="en-US" sz="4000" b="1" dirty="0">
              <a:solidFill>
                <a:srgbClr val="FF0000"/>
              </a:solidFill>
            </a:endParaRPr>
          </a:p>
          <a:p>
            <a:endParaRPr lang="en-US" sz="4000" b="1" dirty="0" smtClean="0">
              <a:solidFill>
                <a:srgbClr val="FF0000"/>
              </a:solidFill>
            </a:endParaRPr>
          </a:p>
        </p:txBody>
      </p:sp>
    </p:spTree>
    <p:extLst>
      <p:ext uri="{BB962C8B-B14F-4D97-AF65-F5344CB8AC3E}">
        <p14:creationId xmlns:p14="http://schemas.microsoft.com/office/powerpoint/2010/main" val="2917644223"/>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576154"/>
            <a:ext cx="12192000" cy="8128000"/>
          </a:xfrm>
          <a:prstGeom prst="rect">
            <a:avLst/>
          </a:prstGeom>
        </p:spPr>
      </p:pic>
      <p:sp>
        <p:nvSpPr>
          <p:cNvPr id="3" name="Rectangle 2"/>
          <p:cNvSpPr/>
          <p:nvPr/>
        </p:nvSpPr>
        <p:spPr>
          <a:xfrm>
            <a:off x="364595" y="6088559"/>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6" name="TextBox 5"/>
          <p:cNvSpPr txBox="1"/>
          <p:nvPr/>
        </p:nvSpPr>
        <p:spPr>
          <a:xfrm>
            <a:off x="364596" y="-2335"/>
            <a:ext cx="8250016" cy="6186309"/>
          </a:xfrm>
          <a:prstGeom prst="rect">
            <a:avLst/>
          </a:prstGeom>
          <a:noFill/>
        </p:spPr>
        <p:txBody>
          <a:bodyPr wrap="square" rtlCol="0">
            <a:spAutoFit/>
          </a:bodyPr>
          <a:lstStyle/>
          <a:p>
            <a:r>
              <a:rPr lang="en-US" sz="3600" dirty="0" smtClean="0"/>
              <a:t>Jeremy Bradford, UCT Undergraduate</a:t>
            </a:r>
          </a:p>
          <a:p>
            <a:endParaRPr lang="en-US" sz="3600" b="1" dirty="0"/>
          </a:p>
          <a:p>
            <a:r>
              <a:rPr lang="en-US" sz="3600" b="1" dirty="0" smtClean="0"/>
              <a:t>To find practical solutions and for those in power and positions of privilege and ownership to come to learn through praxis of restitution that our pockets of privilege are inhumane. In short, to learn the value of restitution through praxis of doing restitution.</a:t>
            </a:r>
          </a:p>
          <a:p>
            <a:endParaRPr lang="en-US" sz="3600" b="1" dirty="0"/>
          </a:p>
          <a:p>
            <a:endParaRPr lang="en-US" sz="3600" b="1" dirty="0" smtClean="0"/>
          </a:p>
        </p:txBody>
      </p:sp>
    </p:spTree>
    <p:extLst>
      <p:ext uri="{BB962C8B-B14F-4D97-AF65-F5344CB8AC3E}">
        <p14:creationId xmlns:p14="http://schemas.microsoft.com/office/powerpoint/2010/main" val="3405473057"/>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32237"/>
            <a:ext cx="12192000" cy="8128000"/>
          </a:xfrm>
          <a:prstGeom prst="rect">
            <a:avLst/>
          </a:prstGeom>
        </p:spPr>
      </p:pic>
      <p:sp>
        <p:nvSpPr>
          <p:cNvPr id="3" name="Rectangle 2"/>
          <p:cNvSpPr/>
          <p:nvPr/>
        </p:nvSpPr>
        <p:spPr>
          <a:xfrm>
            <a:off x="8464063" y="5736867"/>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6" name="TextBox 5"/>
          <p:cNvSpPr txBox="1"/>
          <p:nvPr/>
        </p:nvSpPr>
        <p:spPr>
          <a:xfrm>
            <a:off x="6428510" y="769441"/>
            <a:ext cx="5484482" cy="2862322"/>
          </a:xfrm>
          <a:prstGeom prst="rect">
            <a:avLst/>
          </a:prstGeom>
          <a:noFill/>
        </p:spPr>
        <p:txBody>
          <a:bodyPr wrap="square" rtlCol="0">
            <a:spAutoFit/>
          </a:bodyPr>
          <a:lstStyle/>
          <a:p>
            <a:r>
              <a:rPr lang="en-US" sz="3600" dirty="0"/>
              <a:t>Jenny Wilson, Church of the Good </a:t>
            </a:r>
            <a:r>
              <a:rPr lang="en-US" sz="3600" dirty="0" smtClean="0"/>
              <a:t>Shepherd, </a:t>
            </a:r>
            <a:r>
              <a:rPr lang="en-US" sz="3600" dirty="0" err="1" smtClean="0"/>
              <a:t>Protea</a:t>
            </a:r>
            <a:r>
              <a:rPr lang="en-US" sz="3600" dirty="0" smtClean="0"/>
              <a:t>.</a:t>
            </a:r>
            <a:endParaRPr lang="en-US" sz="3600" dirty="0"/>
          </a:p>
          <a:p>
            <a:r>
              <a:rPr lang="en-US" sz="3600" b="1" dirty="0"/>
              <a:t> </a:t>
            </a:r>
          </a:p>
          <a:p>
            <a:r>
              <a:rPr lang="en-US" sz="3600" b="1" dirty="0"/>
              <a:t>Bringing justice to all.</a:t>
            </a:r>
          </a:p>
          <a:p>
            <a:endParaRPr lang="en-US" sz="3600" b="1" dirty="0">
              <a:solidFill>
                <a:schemeClr val="accent5">
                  <a:lumMod val="40000"/>
                  <a:lumOff val="60000"/>
                </a:schemeClr>
              </a:solidFill>
            </a:endParaRPr>
          </a:p>
        </p:txBody>
      </p:sp>
    </p:spTree>
    <p:extLst>
      <p:ext uri="{BB962C8B-B14F-4D97-AF65-F5344CB8AC3E}">
        <p14:creationId xmlns:p14="http://schemas.microsoft.com/office/powerpoint/2010/main" val="872852465"/>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538079"/>
            <a:ext cx="12249150" cy="8166100"/>
          </a:xfrm>
          <a:prstGeom prst="rect">
            <a:avLst/>
          </a:prstGeom>
        </p:spPr>
      </p:pic>
      <p:sp>
        <p:nvSpPr>
          <p:cNvPr id="3" name="Rectangle 2"/>
          <p:cNvSpPr/>
          <p:nvPr/>
        </p:nvSpPr>
        <p:spPr>
          <a:xfrm>
            <a:off x="8338385" y="6132359"/>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4235116" y="-200062"/>
            <a:ext cx="8014034" cy="6247864"/>
          </a:xfrm>
          <a:prstGeom prst="rect">
            <a:avLst/>
          </a:prstGeom>
          <a:noFill/>
        </p:spPr>
        <p:txBody>
          <a:bodyPr wrap="square" rtlCol="0">
            <a:spAutoFit/>
          </a:bodyPr>
          <a:lstStyle/>
          <a:p>
            <a:r>
              <a:rPr lang="en-US" sz="4000" dirty="0" smtClean="0"/>
              <a:t>Vincent Van Breda, </a:t>
            </a:r>
            <a:r>
              <a:rPr lang="en-ZA" sz="4000" dirty="0" smtClean="0"/>
              <a:t>Western </a:t>
            </a:r>
            <a:r>
              <a:rPr lang="en-ZA" sz="4000" dirty="0"/>
              <a:t>Cape </a:t>
            </a:r>
            <a:r>
              <a:rPr lang="en-ZA" sz="4000" dirty="0" err="1"/>
              <a:t>Khoisan</a:t>
            </a:r>
            <a:r>
              <a:rPr lang="en-ZA" sz="4000" dirty="0"/>
              <a:t> Legislative Council</a:t>
            </a:r>
            <a:endParaRPr lang="en-US" sz="4000" dirty="0" smtClean="0"/>
          </a:p>
          <a:p>
            <a:endParaRPr lang="en-US" sz="4000" b="1" dirty="0" smtClean="0">
              <a:effectLst>
                <a:outerShdw blurRad="38100" dist="38100" dir="2700000" algn="tl">
                  <a:srgbClr val="000000">
                    <a:alpha val="43137"/>
                  </a:srgbClr>
                </a:outerShdw>
              </a:effectLst>
            </a:endParaRPr>
          </a:p>
          <a:p>
            <a:r>
              <a:rPr lang="en-US" sz="4000" b="1" dirty="0" smtClean="0">
                <a:effectLst>
                  <a:outerShdw blurRad="38100" dist="38100" dir="2700000" algn="tl">
                    <a:srgbClr val="000000">
                      <a:alpha val="43137"/>
                    </a:srgbClr>
                  </a:outerShdw>
                </a:effectLst>
              </a:rPr>
              <a:t>We must restore ourselves by creating a new social-anthropology through a new inclusive one. For as long as we build on a frame of who we are based on being white, black, ‘</a:t>
            </a:r>
            <a:r>
              <a:rPr lang="en-US" sz="4000" b="1" dirty="0" err="1" smtClean="0">
                <a:effectLst>
                  <a:outerShdw blurRad="38100" dist="38100" dir="2700000" algn="tl">
                    <a:srgbClr val="000000">
                      <a:alpha val="43137"/>
                    </a:srgbClr>
                  </a:outerShdw>
                </a:effectLst>
              </a:rPr>
              <a:t>coloured</a:t>
            </a:r>
            <a:r>
              <a:rPr lang="en-US" sz="4000" b="1" dirty="0" smtClean="0">
                <a:effectLst>
                  <a:outerShdw blurRad="38100" dist="38100" dir="2700000" algn="tl">
                    <a:srgbClr val="000000">
                      <a:alpha val="43137"/>
                    </a:srgbClr>
                  </a:outerShdw>
                </a:effectLst>
              </a:rPr>
              <a:t>’ and </a:t>
            </a:r>
            <a:r>
              <a:rPr lang="en-US" sz="4000" b="1" dirty="0">
                <a:effectLst>
                  <a:outerShdw blurRad="38100" dist="38100" dir="2700000" algn="tl">
                    <a:srgbClr val="000000">
                      <a:alpha val="43137"/>
                    </a:srgbClr>
                  </a:outerShdw>
                </a:effectLst>
              </a:rPr>
              <a:t>I</a:t>
            </a:r>
            <a:r>
              <a:rPr lang="en-US" sz="4000" b="1" dirty="0" smtClean="0">
                <a:effectLst>
                  <a:outerShdw blurRad="38100" dist="38100" dir="2700000" algn="tl">
                    <a:srgbClr val="000000">
                      <a:alpha val="43137"/>
                    </a:srgbClr>
                  </a:outerShdw>
                </a:effectLst>
              </a:rPr>
              <a:t>ndian we will build a house fundamentally divided.</a:t>
            </a:r>
          </a:p>
        </p:txBody>
      </p:sp>
    </p:spTree>
    <p:extLst>
      <p:ext uri="{BB962C8B-B14F-4D97-AF65-F5344CB8AC3E}">
        <p14:creationId xmlns:p14="http://schemas.microsoft.com/office/powerpoint/2010/main" val="2948142073"/>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70000"/>
            <a:ext cx="12192000" cy="8128000"/>
          </a:xfrm>
          <a:prstGeom prst="rect">
            <a:avLst/>
          </a:prstGeom>
        </p:spPr>
      </p:pic>
      <p:sp>
        <p:nvSpPr>
          <p:cNvPr id="3" name="Rectangle 2"/>
          <p:cNvSpPr/>
          <p:nvPr/>
        </p:nvSpPr>
        <p:spPr>
          <a:xfrm>
            <a:off x="570886" y="5535107"/>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361083" y="640961"/>
            <a:ext cx="6848116" cy="3416320"/>
          </a:xfrm>
          <a:prstGeom prst="rect">
            <a:avLst/>
          </a:prstGeom>
          <a:noFill/>
        </p:spPr>
        <p:txBody>
          <a:bodyPr wrap="square" rtlCol="0">
            <a:spAutoFit/>
          </a:bodyPr>
          <a:lstStyle/>
          <a:p>
            <a:r>
              <a:rPr lang="en-US" sz="3600" dirty="0" smtClean="0"/>
              <a:t>Tim Knight - Journalist, Filmmaker, Communications Consultant</a:t>
            </a:r>
          </a:p>
          <a:p>
            <a:endParaRPr lang="en-US" sz="3600" b="1" dirty="0"/>
          </a:p>
          <a:p>
            <a:r>
              <a:rPr lang="en-US" sz="3600" b="1" dirty="0" smtClean="0"/>
              <a:t>Recognition that the Khoi-san ancestors of us all – must have land and hope restored.</a:t>
            </a:r>
          </a:p>
        </p:txBody>
      </p:sp>
    </p:spTree>
    <p:extLst>
      <p:ext uri="{BB962C8B-B14F-4D97-AF65-F5344CB8AC3E}">
        <p14:creationId xmlns:p14="http://schemas.microsoft.com/office/powerpoint/2010/main" val="147407586"/>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304800"/>
            <a:ext cx="12801600" cy="8534400"/>
          </a:xfrm>
          <a:prstGeom prst="rect">
            <a:avLst/>
          </a:prstGeom>
        </p:spPr>
      </p:pic>
      <p:sp>
        <p:nvSpPr>
          <p:cNvPr id="3" name="Rectangle 2"/>
          <p:cNvSpPr/>
          <p:nvPr/>
        </p:nvSpPr>
        <p:spPr>
          <a:xfrm>
            <a:off x="8977745" y="5942286"/>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6228273" y="243901"/>
            <a:ext cx="5963728" cy="5016758"/>
          </a:xfrm>
          <a:prstGeom prst="rect">
            <a:avLst/>
          </a:prstGeom>
          <a:noFill/>
        </p:spPr>
        <p:txBody>
          <a:bodyPr wrap="square" rtlCol="0">
            <a:spAutoFit/>
          </a:bodyPr>
          <a:lstStyle/>
          <a:p>
            <a:r>
              <a:rPr lang="en-US" sz="4000" dirty="0" err="1" smtClean="0"/>
              <a:t>Xolani</a:t>
            </a:r>
            <a:r>
              <a:rPr lang="en-US" sz="4000" dirty="0" smtClean="0"/>
              <a:t> </a:t>
            </a:r>
            <a:r>
              <a:rPr lang="en-US" sz="4000" dirty="0" err="1" smtClean="0"/>
              <a:t>Ntinga</a:t>
            </a:r>
            <a:r>
              <a:rPr lang="en-US" sz="4000" dirty="0" smtClean="0"/>
              <a:t>, HSRC</a:t>
            </a:r>
          </a:p>
          <a:p>
            <a:endParaRPr lang="en-US" sz="4000" b="1" dirty="0"/>
          </a:p>
          <a:p>
            <a:r>
              <a:rPr lang="en-US" sz="4000" b="1" dirty="0" smtClean="0"/>
              <a:t>There needs to be </a:t>
            </a:r>
            <a:r>
              <a:rPr lang="en-US" sz="4000" b="1" dirty="0" err="1" smtClean="0"/>
              <a:t>actioned</a:t>
            </a:r>
            <a:r>
              <a:rPr lang="en-US" sz="4000" b="1" dirty="0" smtClean="0"/>
              <a:t> dialogue within every sphere. We need to have conversations while doing, than to talk about what should be happening.</a:t>
            </a:r>
          </a:p>
        </p:txBody>
      </p:sp>
    </p:spTree>
    <p:extLst>
      <p:ext uri="{BB962C8B-B14F-4D97-AF65-F5344CB8AC3E}">
        <p14:creationId xmlns:p14="http://schemas.microsoft.com/office/powerpoint/2010/main" val="3122006961"/>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70000"/>
            <a:ext cx="12192000" cy="8128000"/>
          </a:xfrm>
          <a:prstGeom prst="rect">
            <a:avLst/>
          </a:prstGeom>
        </p:spPr>
      </p:pic>
      <p:sp>
        <p:nvSpPr>
          <p:cNvPr id="3" name="Rectangle 2"/>
          <p:cNvSpPr/>
          <p:nvPr/>
        </p:nvSpPr>
        <p:spPr>
          <a:xfrm>
            <a:off x="848325" y="5662889"/>
            <a:ext cx="6096000" cy="769441"/>
          </a:xfrm>
          <a:prstGeom prst="rect">
            <a:avLst/>
          </a:prstGeom>
        </p:spPr>
        <p:txBody>
          <a:bodyPr>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7" name="TextBox 6"/>
          <p:cNvSpPr txBox="1"/>
          <p:nvPr/>
        </p:nvSpPr>
        <p:spPr>
          <a:xfrm>
            <a:off x="1003262" y="288750"/>
            <a:ext cx="5507929" cy="4401205"/>
          </a:xfrm>
          <a:prstGeom prst="rect">
            <a:avLst/>
          </a:prstGeom>
          <a:noFill/>
        </p:spPr>
        <p:txBody>
          <a:bodyPr wrap="square" rtlCol="0">
            <a:spAutoFit/>
          </a:bodyPr>
          <a:lstStyle/>
          <a:p>
            <a:r>
              <a:rPr lang="en-US" sz="4000" dirty="0" smtClean="0"/>
              <a:t>Chantal </a:t>
            </a:r>
            <a:r>
              <a:rPr lang="en-US" sz="4000" dirty="0" err="1" smtClean="0"/>
              <a:t>Sifumba</a:t>
            </a:r>
            <a:endParaRPr lang="en-US" sz="4000" dirty="0" smtClean="0"/>
          </a:p>
          <a:p>
            <a:endParaRPr lang="en-US" sz="4000" b="1" dirty="0"/>
          </a:p>
          <a:p>
            <a:r>
              <a:rPr lang="en-US" sz="4000" b="1" dirty="0" smtClean="0"/>
              <a:t>We need to find practical ways and start the process of restitution, especially in housing (land) and business.</a:t>
            </a:r>
          </a:p>
        </p:txBody>
      </p:sp>
    </p:spTree>
    <p:extLst>
      <p:ext uri="{BB962C8B-B14F-4D97-AF65-F5344CB8AC3E}">
        <p14:creationId xmlns:p14="http://schemas.microsoft.com/office/powerpoint/2010/main" val="3249732226"/>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8977736" y="5836038"/>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443347" y="383145"/>
            <a:ext cx="7067796" cy="6309420"/>
          </a:xfrm>
          <a:prstGeom prst="rect">
            <a:avLst/>
          </a:prstGeom>
          <a:noFill/>
        </p:spPr>
        <p:txBody>
          <a:bodyPr wrap="square" rtlCol="0">
            <a:spAutoFit/>
          </a:bodyPr>
          <a:lstStyle/>
          <a:p>
            <a:r>
              <a:rPr lang="en-US" sz="4000" dirty="0" err="1" smtClean="0">
                <a:effectLst>
                  <a:outerShdw blurRad="38100" dist="38100" dir="2700000" algn="tl">
                    <a:srgbClr val="000000">
                      <a:alpha val="43137"/>
                    </a:srgbClr>
                  </a:outerShdw>
                </a:effectLst>
              </a:rPr>
              <a:t>Khegan</a:t>
            </a:r>
            <a:r>
              <a:rPr lang="en-US" sz="4000" dirty="0" smtClean="0">
                <a:effectLst>
                  <a:outerShdw blurRad="38100" dist="38100" dir="2700000" algn="tl">
                    <a:srgbClr val="000000">
                      <a:alpha val="43137"/>
                    </a:srgbClr>
                  </a:outerShdw>
                </a:effectLst>
              </a:rPr>
              <a:t> </a:t>
            </a:r>
            <a:r>
              <a:rPr lang="en-US" sz="4000" dirty="0" err="1" smtClean="0">
                <a:effectLst>
                  <a:outerShdw blurRad="38100" dist="38100" dir="2700000" algn="tl">
                    <a:srgbClr val="000000">
                      <a:alpha val="43137"/>
                    </a:srgbClr>
                  </a:outerShdw>
                </a:effectLst>
              </a:rPr>
              <a:t>Delport</a:t>
            </a:r>
            <a:r>
              <a:rPr lang="en-US" sz="4000" dirty="0" smtClean="0">
                <a:effectLst>
                  <a:outerShdw blurRad="38100" dist="38100" dir="2700000" algn="tl">
                    <a:srgbClr val="000000">
                      <a:alpha val="43137"/>
                    </a:srgbClr>
                  </a:outerShdw>
                </a:effectLst>
              </a:rPr>
              <a:t>, Stellenbosch University PHD Candidate </a:t>
            </a:r>
          </a:p>
          <a:p>
            <a:endParaRPr lang="en-US" sz="3600" b="1" dirty="0">
              <a:solidFill>
                <a:schemeClr val="accent1">
                  <a:lumMod val="50000"/>
                </a:schemeClr>
              </a:solidFill>
            </a:endParaRPr>
          </a:p>
          <a:p>
            <a:r>
              <a:rPr lang="en-US" sz="3600" b="1" dirty="0" smtClean="0">
                <a:solidFill>
                  <a:schemeClr val="accent1">
                    <a:lumMod val="50000"/>
                  </a:schemeClr>
                </a:solidFill>
                <a:effectLst>
                  <a:outerShdw blurRad="38100" dist="38100" dir="2700000" algn="tl">
                    <a:srgbClr val="000000">
                      <a:alpha val="43137"/>
                    </a:srgbClr>
                  </a:outerShdw>
                </a:effectLst>
              </a:rPr>
              <a:t>The next step is to establish a workable, holistic idea of what restitution means. Then we have to pressure government to develop for implementation that can be evaluated, tested and tweaked where necessary. Real change is needed, not just interesting ideas.</a:t>
            </a:r>
            <a:endParaRPr lang="en-US" sz="3600" dirty="0" smtClean="0">
              <a:solidFill>
                <a:schemeClr val="accent1">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56580199"/>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292630" cy="8195087"/>
          </a:xfrm>
          <a:prstGeom prst="rect">
            <a:avLst/>
          </a:prstGeom>
        </p:spPr>
      </p:pic>
      <p:sp>
        <p:nvSpPr>
          <p:cNvPr id="3" name="Rectangle 2"/>
          <p:cNvSpPr/>
          <p:nvPr/>
        </p:nvSpPr>
        <p:spPr>
          <a:xfrm>
            <a:off x="521370" y="6222783"/>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521370" y="470753"/>
            <a:ext cx="6428510" cy="5632311"/>
          </a:xfrm>
          <a:prstGeom prst="rect">
            <a:avLst/>
          </a:prstGeom>
          <a:noFill/>
        </p:spPr>
        <p:txBody>
          <a:bodyPr wrap="square" rtlCol="0">
            <a:spAutoFit/>
          </a:bodyPr>
          <a:lstStyle/>
          <a:p>
            <a:r>
              <a:rPr lang="en-US" sz="4000" dirty="0" err="1" smtClean="0"/>
              <a:t>Khanya</a:t>
            </a:r>
            <a:r>
              <a:rPr lang="en-US" sz="4000" dirty="0" smtClean="0"/>
              <a:t> </a:t>
            </a:r>
            <a:r>
              <a:rPr lang="en-US" sz="4000" dirty="0" err="1" smtClean="0"/>
              <a:t>Vilakazi</a:t>
            </a:r>
            <a:r>
              <a:rPr lang="en-US" sz="4000" dirty="0" smtClean="0"/>
              <a:t>, HSRC</a:t>
            </a:r>
          </a:p>
          <a:p>
            <a:endParaRPr lang="en-US" sz="4000" dirty="0"/>
          </a:p>
          <a:p>
            <a:r>
              <a:rPr lang="en-US" sz="4000" b="1" dirty="0" smtClean="0"/>
              <a:t>The next step is to take restitution into key stakeholder areas. Big business needs to support explicit efforts and not prescriptive notions of restitution.</a:t>
            </a:r>
            <a:endParaRPr lang="en-US" sz="4000" b="1" dirty="0"/>
          </a:p>
        </p:txBody>
      </p:sp>
    </p:spTree>
    <p:extLst>
      <p:ext uri="{BB962C8B-B14F-4D97-AF65-F5344CB8AC3E}">
        <p14:creationId xmlns:p14="http://schemas.microsoft.com/office/powerpoint/2010/main" val="26075012"/>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7348" y="-635000"/>
            <a:ext cx="12309348" cy="8206232"/>
          </a:xfrm>
          <a:prstGeom prst="rect">
            <a:avLst/>
          </a:prstGeom>
        </p:spPr>
      </p:pic>
      <p:sp>
        <p:nvSpPr>
          <p:cNvPr id="2" name="TextBox 1"/>
          <p:cNvSpPr txBox="1"/>
          <p:nvPr/>
        </p:nvSpPr>
        <p:spPr>
          <a:xfrm>
            <a:off x="5838830" y="967522"/>
            <a:ext cx="6096000" cy="5632311"/>
          </a:xfrm>
          <a:prstGeom prst="rect">
            <a:avLst/>
          </a:prstGeom>
          <a:noFill/>
        </p:spPr>
        <p:txBody>
          <a:bodyPr wrap="square" rtlCol="0">
            <a:spAutoFit/>
          </a:bodyPr>
          <a:lstStyle/>
          <a:p>
            <a:r>
              <a:rPr lang="en-US" sz="4000" dirty="0" smtClean="0"/>
              <a:t>Jacqui Tooke</a:t>
            </a:r>
          </a:p>
          <a:p>
            <a:endParaRPr lang="en-US" sz="4000" dirty="0"/>
          </a:p>
          <a:p>
            <a:r>
              <a:rPr lang="en-US" sz="4000" b="1" dirty="0" smtClean="0"/>
              <a:t>Finding a way for South Africans to see – really see that we all benefit from </a:t>
            </a:r>
            <a:r>
              <a:rPr lang="en-US" sz="4000" b="1" dirty="0"/>
              <a:t>a</a:t>
            </a:r>
            <a:r>
              <a:rPr lang="en-US" sz="4000" b="1" dirty="0" smtClean="0"/>
              <a:t>uthentic engagements in restitution. </a:t>
            </a:r>
            <a:endParaRPr lang="en-US" sz="4000" b="1" dirty="0"/>
          </a:p>
          <a:p>
            <a:endParaRPr lang="en-US" sz="4000" dirty="0" smtClean="0"/>
          </a:p>
          <a:p>
            <a:endParaRPr lang="en-US" sz="4000" b="1" dirty="0" smtClean="0">
              <a:solidFill>
                <a:schemeClr val="accent5">
                  <a:lumMod val="40000"/>
                  <a:lumOff val="60000"/>
                </a:schemeClr>
              </a:solidFill>
            </a:endParaRPr>
          </a:p>
        </p:txBody>
      </p:sp>
      <p:sp>
        <p:nvSpPr>
          <p:cNvPr id="4" name="Rectangle 3"/>
          <p:cNvSpPr/>
          <p:nvPr/>
        </p:nvSpPr>
        <p:spPr>
          <a:xfrm>
            <a:off x="6124410" y="6088559"/>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Tree>
    <p:extLst>
      <p:ext uri="{BB962C8B-B14F-4D97-AF65-F5344CB8AC3E}">
        <p14:creationId xmlns:p14="http://schemas.microsoft.com/office/powerpoint/2010/main" val="219147734"/>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0"/>
            <a:ext cx="12192000" cy="8128000"/>
          </a:xfrm>
          <a:prstGeom prst="rect">
            <a:avLst/>
          </a:prstGeom>
        </p:spPr>
      </p:pic>
      <p:sp>
        <p:nvSpPr>
          <p:cNvPr id="3" name="Rectangle 2"/>
          <p:cNvSpPr/>
          <p:nvPr/>
        </p:nvSpPr>
        <p:spPr>
          <a:xfrm>
            <a:off x="8643253" y="170831"/>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5" name="TextBox 4"/>
          <p:cNvSpPr txBox="1"/>
          <p:nvPr/>
        </p:nvSpPr>
        <p:spPr>
          <a:xfrm>
            <a:off x="235857" y="0"/>
            <a:ext cx="7427686" cy="6740307"/>
          </a:xfrm>
          <a:prstGeom prst="rect">
            <a:avLst/>
          </a:prstGeom>
          <a:noFill/>
        </p:spPr>
        <p:txBody>
          <a:bodyPr wrap="square" rtlCol="0">
            <a:spAutoFit/>
          </a:bodyPr>
          <a:lstStyle/>
          <a:p>
            <a:r>
              <a:rPr lang="en-US" sz="4000" dirty="0" err="1" smtClean="0"/>
              <a:t>Zukiswa</a:t>
            </a:r>
            <a:r>
              <a:rPr lang="en-US" sz="4000" dirty="0" smtClean="0"/>
              <a:t> </a:t>
            </a:r>
            <a:r>
              <a:rPr lang="en-US" sz="4000" dirty="0" err="1" smtClean="0"/>
              <a:t>Mpiyakhe</a:t>
            </a:r>
            <a:r>
              <a:rPr lang="en-US" sz="4000" dirty="0" smtClean="0"/>
              <a:t>, HSRC</a:t>
            </a:r>
          </a:p>
          <a:p>
            <a:endParaRPr lang="en-US" sz="3200" b="1" dirty="0"/>
          </a:p>
          <a:p>
            <a:r>
              <a:rPr lang="en-US" sz="3600" b="1" dirty="0" smtClean="0"/>
              <a:t>It the next step is to take these conversations about healing, restoration, and peace into spaces in which even awareness of social injustices do not exist. To the marginalized communities , spaces like </a:t>
            </a:r>
            <a:r>
              <a:rPr lang="en-US" sz="3600" b="1" dirty="0" err="1" smtClean="0"/>
              <a:t>Langa</a:t>
            </a:r>
            <a:r>
              <a:rPr lang="en-US" sz="3600" b="1" dirty="0" smtClean="0"/>
              <a:t> to </a:t>
            </a:r>
            <a:r>
              <a:rPr lang="en-US" sz="3600" b="1" dirty="0" err="1" smtClean="0"/>
              <a:t>Mpumuza</a:t>
            </a:r>
            <a:r>
              <a:rPr lang="en-US" sz="3600" b="1" dirty="0" smtClean="0"/>
              <a:t>, to the most remote areas. It is the duty of all those who are aware to create spaces for those who have no voice.</a:t>
            </a:r>
          </a:p>
        </p:txBody>
      </p:sp>
    </p:spTree>
    <p:extLst>
      <p:ext uri="{BB962C8B-B14F-4D97-AF65-F5344CB8AC3E}">
        <p14:creationId xmlns:p14="http://schemas.microsoft.com/office/powerpoint/2010/main" val="572760181"/>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561848"/>
            <a:ext cx="12309348" cy="8206232"/>
          </a:xfrm>
          <a:prstGeom prst="rect">
            <a:avLst/>
          </a:prstGeom>
        </p:spPr>
      </p:pic>
      <p:sp>
        <p:nvSpPr>
          <p:cNvPr id="3" name="Rectangle 2"/>
          <p:cNvSpPr/>
          <p:nvPr/>
        </p:nvSpPr>
        <p:spPr>
          <a:xfrm>
            <a:off x="8112370" y="5994775"/>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445478" y="318977"/>
            <a:ext cx="7221415" cy="7755969"/>
          </a:xfrm>
          <a:prstGeom prst="rect">
            <a:avLst/>
          </a:prstGeom>
          <a:noFill/>
        </p:spPr>
        <p:txBody>
          <a:bodyPr wrap="square" rtlCol="0">
            <a:spAutoFit/>
          </a:bodyPr>
          <a:lstStyle/>
          <a:p>
            <a:r>
              <a:rPr lang="en-US" sz="4000" dirty="0" smtClean="0"/>
              <a:t>Lane Benjamin, R-Cubed</a:t>
            </a:r>
          </a:p>
          <a:p>
            <a:endParaRPr lang="en-US" dirty="0">
              <a:solidFill>
                <a:schemeClr val="bg1"/>
              </a:solidFill>
            </a:endParaRPr>
          </a:p>
          <a:p>
            <a:r>
              <a:rPr lang="en-US" sz="4000" b="1" dirty="0" smtClean="0">
                <a:effectLst>
                  <a:outerShdw blurRad="38100" dist="38100" dir="2700000" algn="tl">
                    <a:srgbClr val="000000">
                      <a:alpha val="43137"/>
                    </a:srgbClr>
                  </a:outerShdw>
                </a:effectLst>
              </a:rPr>
              <a:t>More difficult conversations. Space for people to listen and to share their unique stories so that they can feel that they also belong! Each person also needs to do their own work in interrogating what restitution means for them personally and professionally as a citizen</a:t>
            </a:r>
            <a:endParaRPr lang="en-US" sz="4000" b="1" dirty="0">
              <a:effectLst>
                <a:outerShdw blurRad="38100" dist="38100" dir="2700000" algn="tl">
                  <a:srgbClr val="000000">
                    <a:alpha val="43137"/>
                  </a:srgbClr>
                </a:outerShdw>
              </a:effectLst>
            </a:endParaRPr>
          </a:p>
          <a:p>
            <a:endParaRPr lang="en-US" sz="4000" dirty="0" smtClean="0"/>
          </a:p>
          <a:p>
            <a:endParaRPr lang="en-US" sz="4000" b="1" dirty="0" smtClean="0">
              <a:solidFill>
                <a:schemeClr val="accent5">
                  <a:lumMod val="40000"/>
                  <a:lumOff val="60000"/>
                </a:schemeClr>
              </a:solidFill>
            </a:endParaRPr>
          </a:p>
        </p:txBody>
      </p:sp>
    </p:spTree>
    <p:extLst>
      <p:ext uri="{BB962C8B-B14F-4D97-AF65-F5344CB8AC3E}">
        <p14:creationId xmlns:p14="http://schemas.microsoft.com/office/powerpoint/2010/main" val="2458790719"/>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558800"/>
            <a:ext cx="12192000" cy="8128000"/>
          </a:xfrm>
          <a:prstGeom prst="rect">
            <a:avLst/>
          </a:prstGeom>
        </p:spPr>
      </p:pic>
      <p:sp>
        <p:nvSpPr>
          <p:cNvPr id="3" name="Rectangle 2"/>
          <p:cNvSpPr/>
          <p:nvPr/>
        </p:nvSpPr>
        <p:spPr>
          <a:xfrm>
            <a:off x="686839" y="6170635"/>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8" name="TextBox 7"/>
          <p:cNvSpPr txBox="1"/>
          <p:nvPr/>
        </p:nvSpPr>
        <p:spPr>
          <a:xfrm>
            <a:off x="616908" y="288570"/>
            <a:ext cx="6024511" cy="6001643"/>
          </a:xfrm>
          <a:prstGeom prst="rect">
            <a:avLst/>
          </a:prstGeom>
          <a:noFill/>
        </p:spPr>
        <p:txBody>
          <a:bodyPr wrap="square" rtlCol="0">
            <a:spAutoFit/>
          </a:bodyPr>
          <a:lstStyle/>
          <a:p>
            <a:r>
              <a:rPr lang="en-US" sz="4000" dirty="0" smtClean="0"/>
              <a:t>Stan </a:t>
            </a:r>
            <a:r>
              <a:rPr lang="en-US" sz="4000" dirty="0" err="1" smtClean="0"/>
              <a:t>Henkeman</a:t>
            </a:r>
            <a:r>
              <a:rPr lang="en-US" sz="4000" dirty="0" smtClean="0"/>
              <a:t>, Executive Director: Institute for Justice and Research</a:t>
            </a:r>
          </a:p>
          <a:p>
            <a:endParaRPr lang="en-US" sz="1600" b="1" dirty="0"/>
          </a:p>
          <a:p>
            <a:r>
              <a:rPr lang="en-US" sz="4000" b="1" dirty="0" smtClean="0"/>
              <a:t>Dedicated actions and  intentions that make restitution real for ordinary South Africans who do not attend conferences and take steps.</a:t>
            </a:r>
            <a:endParaRPr lang="en-US" sz="4000" b="1" dirty="0"/>
          </a:p>
        </p:txBody>
      </p:sp>
    </p:spTree>
    <p:extLst>
      <p:ext uri="{BB962C8B-B14F-4D97-AF65-F5344CB8AC3E}">
        <p14:creationId xmlns:p14="http://schemas.microsoft.com/office/powerpoint/2010/main" val="3153599903"/>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263718" cy="8175812"/>
          </a:xfrm>
          <a:prstGeom prst="rect">
            <a:avLst/>
          </a:prstGeom>
        </p:spPr>
      </p:pic>
      <p:sp>
        <p:nvSpPr>
          <p:cNvPr id="3" name="Rectangle 2"/>
          <p:cNvSpPr/>
          <p:nvPr/>
        </p:nvSpPr>
        <p:spPr>
          <a:xfrm>
            <a:off x="6947623" y="6088559"/>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6947623" y="2672239"/>
            <a:ext cx="5316095" cy="3416320"/>
          </a:xfrm>
          <a:prstGeom prst="rect">
            <a:avLst/>
          </a:prstGeom>
          <a:noFill/>
        </p:spPr>
        <p:txBody>
          <a:bodyPr wrap="square" rtlCol="0">
            <a:spAutoFit/>
          </a:bodyPr>
          <a:lstStyle/>
          <a:p>
            <a:r>
              <a:rPr lang="en-US" sz="3600" dirty="0" err="1">
                <a:effectLst>
                  <a:outerShdw blurRad="38100" dist="38100" dir="2700000" algn="tl">
                    <a:srgbClr val="000000">
                      <a:alpha val="43137"/>
                    </a:srgbClr>
                  </a:outerShdw>
                </a:effectLst>
              </a:rPr>
              <a:t>Moneri</a:t>
            </a:r>
            <a:r>
              <a:rPr lang="en-US" sz="3600" dirty="0">
                <a:effectLst>
                  <a:outerShdw blurRad="38100" dist="38100" dir="2700000" algn="tl">
                    <a:srgbClr val="000000">
                      <a:alpha val="43137"/>
                    </a:srgbClr>
                  </a:outerShdw>
                </a:effectLst>
              </a:rPr>
              <a:t> </a:t>
            </a:r>
            <a:r>
              <a:rPr lang="en-US" sz="3600" dirty="0" err="1" smtClean="0">
                <a:effectLst>
                  <a:outerShdw blurRad="38100" dist="38100" dir="2700000" algn="tl">
                    <a:srgbClr val="000000">
                      <a:alpha val="43137"/>
                    </a:srgbClr>
                  </a:outerShdw>
                </a:effectLst>
              </a:rPr>
              <a:t>Teffo</a:t>
            </a:r>
            <a:endParaRPr lang="en-US" sz="3600" dirty="0" smtClean="0">
              <a:effectLst>
                <a:outerShdw blurRad="38100" dist="38100" dir="2700000" algn="tl">
                  <a:srgbClr val="000000">
                    <a:alpha val="43137"/>
                  </a:srgbClr>
                </a:outerShdw>
              </a:effectLst>
            </a:endParaRPr>
          </a:p>
          <a:p>
            <a:endParaRPr lang="en-US" sz="3600" dirty="0">
              <a:effectLst>
                <a:outerShdw blurRad="38100" dist="38100" dir="2700000" algn="tl">
                  <a:srgbClr val="000000">
                    <a:alpha val="43137"/>
                  </a:srgbClr>
                </a:outerShdw>
              </a:effectLst>
            </a:endParaRPr>
          </a:p>
          <a:p>
            <a:r>
              <a:rPr lang="en-US" sz="3600" b="1" dirty="0">
                <a:effectLst>
                  <a:outerShdw blurRad="38100" dist="38100" dir="2700000" algn="tl">
                    <a:srgbClr val="000000">
                      <a:alpha val="43137"/>
                    </a:srgbClr>
                  </a:outerShdw>
                </a:effectLst>
              </a:rPr>
              <a:t>Restoration of the dignity and livelihoods of Africans in their country of birth.</a:t>
            </a:r>
          </a:p>
          <a:p>
            <a:endParaRPr lang="en-US" sz="3600" b="1" dirty="0"/>
          </a:p>
        </p:txBody>
      </p:sp>
    </p:spTree>
    <p:extLst>
      <p:ext uri="{BB962C8B-B14F-4D97-AF65-F5344CB8AC3E}">
        <p14:creationId xmlns:p14="http://schemas.microsoft.com/office/powerpoint/2010/main" val="1557047902"/>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770" y="-703944"/>
            <a:ext cx="12192000" cy="8128000"/>
          </a:xfrm>
          <a:prstGeom prst="rect">
            <a:avLst/>
          </a:prstGeom>
        </p:spPr>
      </p:pic>
      <p:sp>
        <p:nvSpPr>
          <p:cNvPr id="2" name="TextBox 1"/>
          <p:cNvSpPr txBox="1"/>
          <p:nvPr/>
        </p:nvSpPr>
        <p:spPr>
          <a:xfrm>
            <a:off x="773104" y="195325"/>
            <a:ext cx="5801867" cy="5632311"/>
          </a:xfrm>
          <a:prstGeom prst="rect">
            <a:avLst/>
          </a:prstGeom>
          <a:noFill/>
        </p:spPr>
        <p:txBody>
          <a:bodyPr wrap="square" rtlCol="0">
            <a:spAutoFit/>
          </a:bodyPr>
          <a:lstStyle/>
          <a:p>
            <a:r>
              <a:rPr lang="en-US" sz="3600" dirty="0" smtClean="0"/>
              <a:t>Juliana </a:t>
            </a:r>
            <a:r>
              <a:rPr lang="en-US" sz="3600" dirty="0" err="1" smtClean="0"/>
              <a:t>Veloen</a:t>
            </a:r>
            <a:r>
              <a:rPr lang="en-US" sz="3600" dirty="0" smtClean="0"/>
              <a:t>, HSRC</a:t>
            </a:r>
          </a:p>
          <a:p>
            <a:endParaRPr lang="en-US" sz="3600" b="1" dirty="0"/>
          </a:p>
          <a:p>
            <a:r>
              <a:rPr lang="en-US" sz="3600" b="1" dirty="0" smtClean="0"/>
              <a:t>For Government to be engaged and to listen to the people who have been disadvantaged. For Government to bring about change where the forgotten race “The Khoisan” is concerned.</a:t>
            </a:r>
            <a:endParaRPr lang="en-US" sz="3600" b="1" dirty="0"/>
          </a:p>
        </p:txBody>
      </p:sp>
      <p:sp>
        <p:nvSpPr>
          <p:cNvPr id="3" name="Rectangle 2"/>
          <p:cNvSpPr/>
          <p:nvPr/>
        </p:nvSpPr>
        <p:spPr>
          <a:xfrm>
            <a:off x="773104" y="5871178"/>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Tree>
    <p:extLst>
      <p:ext uri="{BB962C8B-B14F-4D97-AF65-F5344CB8AC3E}">
        <p14:creationId xmlns:p14="http://schemas.microsoft.com/office/powerpoint/2010/main" val="1007865679"/>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60404"/>
            <a:ext cx="12192000" cy="8128000"/>
          </a:xfrm>
          <a:prstGeom prst="rect">
            <a:avLst/>
          </a:prstGeom>
        </p:spPr>
      </p:pic>
      <p:sp>
        <p:nvSpPr>
          <p:cNvPr id="2" name="TextBox 1"/>
          <p:cNvSpPr txBox="1"/>
          <p:nvPr/>
        </p:nvSpPr>
        <p:spPr>
          <a:xfrm>
            <a:off x="773104" y="238867"/>
            <a:ext cx="5801867" cy="5078313"/>
          </a:xfrm>
          <a:prstGeom prst="rect">
            <a:avLst/>
          </a:prstGeom>
          <a:noFill/>
        </p:spPr>
        <p:txBody>
          <a:bodyPr wrap="square" rtlCol="0">
            <a:spAutoFit/>
          </a:bodyPr>
          <a:lstStyle/>
          <a:p>
            <a:r>
              <a:rPr lang="en-US" sz="3600" dirty="0" err="1" smtClean="0"/>
              <a:t>Sipha</a:t>
            </a:r>
            <a:r>
              <a:rPr lang="en-US" sz="3600" dirty="0" smtClean="0"/>
              <a:t> </a:t>
            </a:r>
            <a:r>
              <a:rPr lang="en-US" sz="3600" dirty="0" err="1" smtClean="0"/>
              <a:t>Bidli</a:t>
            </a:r>
            <a:r>
              <a:rPr lang="en-US" sz="3600" dirty="0" smtClean="0"/>
              <a:t>, HSRC</a:t>
            </a:r>
          </a:p>
          <a:p>
            <a:endParaRPr lang="en-US" sz="3600" b="1" dirty="0"/>
          </a:p>
          <a:p>
            <a:r>
              <a:rPr lang="en-US" sz="3600" b="1" dirty="0" smtClean="0"/>
              <a:t>Government officials should actually take time and attend such conferences to listen to the opinions raised by the people and be able to take action which will be of value to the people.</a:t>
            </a:r>
            <a:endParaRPr lang="en-US" sz="3600" b="1" dirty="0"/>
          </a:p>
        </p:txBody>
      </p:sp>
      <p:sp>
        <p:nvSpPr>
          <p:cNvPr id="3" name="Rectangle 2"/>
          <p:cNvSpPr/>
          <p:nvPr/>
        </p:nvSpPr>
        <p:spPr>
          <a:xfrm>
            <a:off x="773104" y="5827636"/>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Tree>
    <p:extLst>
      <p:ext uri="{BB962C8B-B14F-4D97-AF65-F5344CB8AC3E}">
        <p14:creationId xmlns:p14="http://schemas.microsoft.com/office/powerpoint/2010/main" val="292482361"/>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70000"/>
            <a:ext cx="12192000" cy="8128000"/>
          </a:xfrm>
          <a:prstGeom prst="rect">
            <a:avLst/>
          </a:prstGeom>
        </p:spPr>
      </p:pic>
      <p:sp>
        <p:nvSpPr>
          <p:cNvPr id="2" name="Rectangle 1"/>
          <p:cNvSpPr/>
          <p:nvPr/>
        </p:nvSpPr>
        <p:spPr>
          <a:xfrm>
            <a:off x="8645744" y="-962749"/>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3" name="TextBox 2"/>
          <p:cNvSpPr txBox="1"/>
          <p:nvPr/>
        </p:nvSpPr>
        <p:spPr>
          <a:xfrm>
            <a:off x="327002" y="-578029"/>
            <a:ext cx="7498561" cy="6370975"/>
          </a:xfrm>
          <a:prstGeom prst="rect">
            <a:avLst/>
          </a:prstGeom>
          <a:noFill/>
        </p:spPr>
        <p:txBody>
          <a:bodyPr wrap="square" rtlCol="0">
            <a:spAutoFit/>
          </a:bodyPr>
          <a:lstStyle/>
          <a:p>
            <a:r>
              <a:rPr lang="en-US" sz="3600" dirty="0" err="1" smtClean="0"/>
              <a:t>Tarryn</a:t>
            </a:r>
            <a:r>
              <a:rPr lang="en-US" sz="3600" dirty="0" smtClean="0"/>
              <a:t> Gabi, Centre for International Teacher Education (CPUT)</a:t>
            </a:r>
          </a:p>
          <a:p>
            <a:endParaRPr lang="en-US" sz="1200" b="1" dirty="0">
              <a:solidFill>
                <a:schemeClr val="accent1">
                  <a:lumMod val="75000"/>
                </a:schemeClr>
              </a:solidFill>
            </a:endParaRPr>
          </a:p>
          <a:p>
            <a:r>
              <a:rPr lang="en-US" sz="3600" b="1" dirty="0" smtClean="0">
                <a:solidFill>
                  <a:srgbClr val="FFC000"/>
                </a:solidFill>
                <a:effectLst>
                  <a:outerShdw blurRad="38100" dist="38100" dir="2700000" algn="tl">
                    <a:srgbClr val="000000">
                      <a:alpha val="43137"/>
                    </a:srgbClr>
                  </a:outerShdw>
                </a:effectLst>
              </a:rPr>
              <a:t>The next step is to conceive of restitution and nation building as interlinked. Education, health and welfare are also forms of restitution. Without recognizing how human dignity and opportunity is affected by our most basic services and programs makes it impossible to even begin to debate redistribution.</a:t>
            </a:r>
            <a:endParaRPr lang="en-US"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3567875"/>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70000"/>
            <a:ext cx="12192000" cy="8128000"/>
          </a:xfrm>
          <a:prstGeom prst="rect">
            <a:avLst/>
          </a:prstGeom>
        </p:spPr>
      </p:pic>
      <p:sp>
        <p:nvSpPr>
          <p:cNvPr id="2" name="TextBox 1"/>
          <p:cNvSpPr txBox="1"/>
          <p:nvPr/>
        </p:nvSpPr>
        <p:spPr>
          <a:xfrm>
            <a:off x="250598" y="552"/>
            <a:ext cx="7166201" cy="5632311"/>
          </a:xfrm>
          <a:prstGeom prst="rect">
            <a:avLst/>
          </a:prstGeom>
          <a:noFill/>
        </p:spPr>
        <p:txBody>
          <a:bodyPr wrap="square" rtlCol="0">
            <a:spAutoFit/>
          </a:bodyPr>
          <a:lstStyle/>
          <a:p>
            <a:r>
              <a:rPr lang="en-US" sz="3600" dirty="0" smtClean="0"/>
              <a:t>Marcia Singh, Centre for International Teacher Education</a:t>
            </a:r>
          </a:p>
          <a:p>
            <a:endParaRPr lang="en-US" sz="3600" dirty="0" smtClean="0"/>
          </a:p>
          <a:p>
            <a:r>
              <a:rPr lang="en-US" sz="3600" b="1" dirty="0" smtClean="0"/>
              <a:t>Developing on inclusive framework that can help us put into context the problem, the discussions and the solutions. Restitution has legal implications therefore a framework will help navigate the discussion in a constructive manner.</a:t>
            </a:r>
          </a:p>
        </p:txBody>
      </p:sp>
      <p:sp>
        <p:nvSpPr>
          <p:cNvPr id="4" name="Rectangle 3"/>
          <p:cNvSpPr/>
          <p:nvPr/>
        </p:nvSpPr>
        <p:spPr>
          <a:xfrm>
            <a:off x="250599" y="5878056"/>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Tree>
    <p:extLst>
      <p:ext uri="{BB962C8B-B14F-4D97-AF65-F5344CB8AC3E}">
        <p14:creationId xmlns:p14="http://schemas.microsoft.com/office/powerpoint/2010/main" val="3376795965"/>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Users\sswartz\Pictures\Stintino 2014\IMG_1502.JPG"/>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rot="5400000">
            <a:off x="2693352" y="-2693351"/>
            <a:ext cx="6858000" cy="122447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7272" y="466695"/>
            <a:ext cx="8784970" cy="5386090"/>
          </a:xfrm>
          <a:prstGeom prst="rect">
            <a:avLst/>
          </a:prstGeom>
          <a:noFill/>
        </p:spPr>
        <p:txBody>
          <a:bodyPr wrap="square" rtlCol="0">
            <a:spAutoFit/>
          </a:bodyPr>
          <a:lstStyle/>
          <a:p>
            <a:r>
              <a:rPr lang="en-US" sz="3600" dirty="0" err="1" smtClean="0">
                <a:solidFill>
                  <a:schemeClr val="bg1"/>
                </a:solidFill>
              </a:rPr>
              <a:t>Dr</a:t>
            </a:r>
            <a:r>
              <a:rPr lang="en-US" sz="3600" dirty="0" smtClean="0">
                <a:solidFill>
                  <a:schemeClr val="bg1"/>
                </a:solidFill>
              </a:rPr>
              <a:t> Adam Cooper, HSRC</a:t>
            </a:r>
          </a:p>
          <a:p>
            <a:endParaRPr lang="en-US" sz="2000" b="1" dirty="0"/>
          </a:p>
          <a:p>
            <a:r>
              <a:rPr lang="en-US" sz="3600" b="1" dirty="0" smtClean="0">
                <a:solidFill>
                  <a:schemeClr val="bg1"/>
                </a:solidFill>
              </a:rPr>
              <a:t>I think we need to find languages and places that enable us to communicate and act across wealth divides. Yes it is about acknowledging and being honest about historical processes that have benefitted people differently, but we need to find ways to talk to each other that do not disempower some and enable us all to listen.</a:t>
            </a:r>
          </a:p>
        </p:txBody>
      </p:sp>
      <p:sp>
        <p:nvSpPr>
          <p:cNvPr id="4" name="Rectangle 3"/>
          <p:cNvSpPr/>
          <p:nvPr/>
        </p:nvSpPr>
        <p:spPr>
          <a:xfrm>
            <a:off x="250599" y="5878056"/>
            <a:ext cx="6428510" cy="769441"/>
          </a:xfrm>
          <a:prstGeom prst="rect">
            <a:avLst/>
          </a:prstGeom>
        </p:spPr>
        <p:txBody>
          <a:bodyPr wrap="square">
            <a:spAutoFit/>
          </a:bodyPr>
          <a:lstStyle/>
          <a:p>
            <a:r>
              <a:rPr lang="en-US" sz="2200" b="1" dirty="0" smtClean="0">
                <a:solidFill>
                  <a:schemeClr val="bg1"/>
                </a:solidFill>
              </a:rPr>
              <a:t>#</a:t>
            </a:r>
            <a:r>
              <a:rPr lang="en-US" sz="2200" b="1" dirty="0" err="1" smtClean="0">
                <a:solidFill>
                  <a:schemeClr val="bg1"/>
                </a:solidFill>
              </a:rPr>
              <a:t>RestitutionConference</a:t>
            </a:r>
            <a:r>
              <a:rPr lang="en-US" sz="2200" b="1" dirty="0" smtClean="0">
                <a:solidFill>
                  <a:schemeClr val="bg1"/>
                </a:solidFill>
              </a:rPr>
              <a:t>  </a:t>
            </a:r>
          </a:p>
          <a:p>
            <a:r>
              <a:rPr lang="en-US" sz="2200" b="1" dirty="0" smtClean="0">
                <a:solidFill>
                  <a:schemeClr val="bg1"/>
                </a:solidFill>
              </a:rPr>
              <a:t>#</a:t>
            </a:r>
            <a:r>
              <a:rPr lang="en-US" sz="2200" b="1" dirty="0" err="1" smtClean="0">
                <a:solidFill>
                  <a:schemeClr val="bg1"/>
                </a:solidFill>
              </a:rPr>
              <a:t>SomethingForEveryone</a:t>
            </a:r>
            <a:endParaRPr lang="en-US" sz="2200" b="1" dirty="0">
              <a:solidFill>
                <a:schemeClr val="bg1"/>
              </a:solidFill>
            </a:endParaRPr>
          </a:p>
        </p:txBody>
      </p:sp>
    </p:spTree>
    <p:extLst>
      <p:ext uri="{BB962C8B-B14F-4D97-AF65-F5344CB8AC3E}">
        <p14:creationId xmlns:p14="http://schemas.microsoft.com/office/powerpoint/2010/main" val="3337512399"/>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306300" cy="8204200"/>
          </a:xfrm>
          <a:prstGeom prst="rect">
            <a:avLst/>
          </a:prstGeom>
        </p:spPr>
      </p:pic>
      <p:sp>
        <p:nvSpPr>
          <p:cNvPr id="3" name="Rectangle 2"/>
          <p:cNvSpPr/>
          <p:nvPr/>
        </p:nvSpPr>
        <p:spPr>
          <a:xfrm>
            <a:off x="7114441" y="5900991"/>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6153150" y="471857"/>
            <a:ext cx="6096000" cy="6924973"/>
          </a:xfrm>
          <a:prstGeom prst="rect">
            <a:avLst/>
          </a:prstGeom>
          <a:noFill/>
        </p:spPr>
        <p:txBody>
          <a:bodyPr wrap="square" rtlCol="0">
            <a:spAutoFit/>
          </a:bodyPr>
          <a:lstStyle/>
          <a:p>
            <a:r>
              <a:rPr lang="en-US" sz="3600" dirty="0" err="1" smtClean="0">
                <a:effectLst>
                  <a:outerShdw blurRad="38100" dist="38100" dir="2700000" algn="tl">
                    <a:srgbClr val="000000">
                      <a:alpha val="43137"/>
                    </a:srgbClr>
                  </a:outerShdw>
                </a:effectLst>
              </a:rPr>
              <a:t>Salie</a:t>
            </a:r>
            <a:r>
              <a:rPr lang="en-US" sz="3600" dirty="0" smtClean="0">
                <a:effectLst>
                  <a:outerShdw blurRad="38100" dist="38100" dir="2700000" algn="tl">
                    <a:srgbClr val="000000">
                      <a:alpha val="43137"/>
                    </a:srgbClr>
                  </a:outerShdw>
                </a:effectLst>
              </a:rPr>
              <a:t> </a:t>
            </a:r>
            <a:r>
              <a:rPr lang="en-US" sz="3600" dirty="0" err="1" smtClean="0">
                <a:effectLst>
                  <a:outerShdw blurRad="38100" dist="38100" dir="2700000" algn="tl">
                    <a:srgbClr val="000000">
                      <a:alpha val="43137"/>
                    </a:srgbClr>
                  </a:outerShdw>
                </a:effectLst>
              </a:rPr>
              <a:t>Davids</a:t>
            </a:r>
            <a:r>
              <a:rPr lang="en-US" sz="3600" dirty="0" smtClean="0">
                <a:effectLst>
                  <a:outerShdw blurRad="38100" dist="38100" dir="2700000" algn="tl">
                    <a:srgbClr val="000000">
                      <a:alpha val="43137"/>
                    </a:srgbClr>
                  </a:outerShdw>
                </a:effectLst>
              </a:rPr>
              <a:t>, District 6 Working Committee</a:t>
            </a:r>
          </a:p>
          <a:p>
            <a:endParaRPr lang="en-US" sz="3600" b="1" dirty="0"/>
          </a:p>
          <a:p>
            <a:r>
              <a:rPr lang="en-US" sz="3600" b="1" dirty="0" smtClean="0"/>
              <a:t>Restitution is about restorative justice, justice in everything that we lost during the thievery of apartheid, enforced on us by previous colonial savagery.</a:t>
            </a:r>
          </a:p>
          <a:p>
            <a:endParaRPr lang="en-US" sz="4000" dirty="0"/>
          </a:p>
          <a:p>
            <a:endParaRPr lang="en-US" sz="4000" dirty="0" smtClean="0"/>
          </a:p>
          <a:p>
            <a:endParaRPr lang="en-US" sz="4000" b="1" dirty="0" smtClean="0">
              <a:solidFill>
                <a:schemeClr val="accent5">
                  <a:lumMod val="40000"/>
                  <a:lumOff val="60000"/>
                </a:schemeClr>
              </a:solidFill>
            </a:endParaRPr>
          </a:p>
        </p:txBody>
      </p:sp>
    </p:spTree>
    <p:extLst>
      <p:ext uri="{BB962C8B-B14F-4D97-AF65-F5344CB8AC3E}">
        <p14:creationId xmlns:p14="http://schemas.microsoft.com/office/powerpoint/2010/main" val="1001587006"/>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9012"/>
            <a:ext cx="12230100" cy="8153400"/>
          </a:xfrm>
          <a:prstGeom prst="rect">
            <a:avLst/>
          </a:prstGeom>
        </p:spPr>
      </p:pic>
      <p:sp>
        <p:nvSpPr>
          <p:cNvPr id="4" name="TextBox 3"/>
          <p:cNvSpPr txBox="1"/>
          <p:nvPr/>
        </p:nvSpPr>
        <p:spPr>
          <a:xfrm>
            <a:off x="4829908" y="86265"/>
            <a:ext cx="7362092" cy="5632311"/>
          </a:xfrm>
          <a:prstGeom prst="rect">
            <a:avLst/>
          </a:prstGeom>
          <a:noFill/>
        </p:spPr>
        <p:txBody>
          <a:bodyPr wrap="square" rtlCol="0">
            <a:spAutoFit/>
          </a:bodyPr>
          <a:lstStyle/>
          <a:p>
            <a:r>
              <a:rPr lang="en-US" sz="4000" dirty="0" smtClean="0"/>
              <a:t>Maxie </a:t>
            </a:r>
            <a:r>
              <a:rPr lang="en-US" sz="4000" dirty="0" err="1" smtClean="0"/>
              <a:t>Mahloane</a:t>
            </a:r>
            <a:r>
              <a:rPr lang="en-US" sz="4000" dirty="0" smtClean="0"/>
              <a:t>, </a:t>
            </a:r>
            <a:r>
              <a:rPr lang="en-US" sz="4000" dirty="0" err="1" smtClean="0"/>
              <a:t>Kwa-Ndabeni</a:t>
            </a:r>
            <a:r>
              <a:rPr lang="en-US" sz="4000" dirty="0" smtClean="0"/>
              <a:t> Communal Trust</a:t>
            </a:r>
          </a:p>
          <a:p>
            <a:endParaRPr lang="en-US" sz="4000" b="1" dirty="0"/>
          </a:p>
          <a:p>
            <a:r>
              <a:rPr lang="en-US" sz="4000" b="1" dirty="0" smtClean="0"/>
              <a:t>‘Paying back,’ making things right for wrongs previously committed. </a:t>
            </a:r>
          </a:p>
          <a:p>
            <a:r>
              <a:rPr lang="en-US" sz="4000" b="1" dirty="0" smtClean="0"/>
              <a:t>To be given back what was rightfully ours as we were dishonored, dispossessed and enslaved.</a:t>
            </a:r>
          </a:p>
        </p:txBody>
      </p:sp>
      <p:sp>
        <p:nvSpPr>
          <p:cNvPr id="5" name="Rectangle 4"/>
          <p:cNvSpPr/>
          <p:nvPr/>
        </p:nvSpPr>
        <p:spPr>
          <a:xfrm>
            <a:off x="8299939" y="6027805"/>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Tree>
    <p:extLst>
      <p:ext uri="{BB962C8B-B14F-4D97-AF65-F5344CB8AC3E}">
        <p14:creationId xmlns:p14="http://schemas.microsoft.com/office/powerpoint/2010/main" val="2000475962"/>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630914" y="5943605"/>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654360" y="1054079"/>
            <a:ext cx="5507929" cy="4401205"/>
          </a:xfrm>
          <a:prstGeom prst="rect">
            <a:avLst/>
          </a:prstGeom>
          <a:noFill/>
        </p:spPr>
        <p:txBody>
          <a:bodyPr wrap="square" rtlCol="0">
            <a:spAutoFit/>
          </a:bodyPr>
          <a:lstStyle/>
          <a:p>
            <a:r>
              <a:rPr lang="en-US" sz="4000" dirty="0" err="1"/>
              <a:t>Marlyn</a:t>
            </a:r>
            <a:r>
              <a:rPr lang="en-US" sz="4000" dirty="0"/>
              <a:t> </a:t>
            </a:r>
            <a:r>
              <a:rPr lang="en-US" sz="4000" dirty="0" smtClean="0"/>
              <a:t>Faure, UCT</a:t>
            </a:r>
          </a:p>
          <a:p>
            <a:endParaRPr lang="en-US" sz="4000" b="1" dirty="0"/>
          </a:p>
          <a:p>
            <a:r>
              <a:rPr lang="en-US" sz="4000" b="1" dirty="0"/>
              <a:t>Take responsibility for benefiting from historical injustice in both material and symbolic ways.</a:t>
            </a:r>
            <a:endParaRPr lang="en-US" sz="4000" b="1" dirty="0">
              <a:solidFill>
                <a:schemeClr val="bg1"/>
              </a:solidFill>
            </a:endParaRPr>
          </a:p>
        </p:txBody>
      </p:sp>
    </p:spTree>
    <p:extLst>
      <p:ext uri="{BB962C8B-B14F-4D97-AF65-F5344CB8AC3E}">
        <p14:creationId xmlns:p14="http://schemas.microsoft.com/office/powerpoint/2010/main" val="1688064907"/>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3" name="Rectangle 2"/>
          <p:cNvSpPr/>
          <p:nvPr/>
        </p:nvSpPr>
        <p:spPr>
          <a:xfrm>
            <a:off x="6850541" y="6088559"/>
            <a:ext cx="6096000" cy="769441"/>
          </a:xfrm>
          <a:prstGeom prst="rect">
            <a:avLst/>
          </a:prstGeom>
        </p:spPr>
        <p:txBody>
          <a:bodyPr>
            <a:spAutoFit/>
          </a:bodyPr>
          <a:lstStyle/>
          <a:p>
            <a:r>
              <a:rPr lang="en-US" sz="2200" b="1" dirty="0" smtClean="0">
                <a:solidFill>
                  <a:schemeClr val="bg1"/>
                </a:solidFill>
              </a:rPr>
              <a:t>#</a:t>
            </a:r>
            <a:r>
              <a:rPr lang="en-US" sz="2200" b="1" dirty="0" err="1" smtClean="0">
                <a:solidFill>
                  <a:schemeClr val="bg1"/>
                </a:solidFill>
              </a:rPr>
              <a:t>RestitutionConference</a:t>
            </a:r>
            <a:r>
              <a:rPr lang="en-US" sz="2200" b="1" dirty="0" smtClean="0">
                <a:solidFill>
                  <a:schemeClr val="bg1"/>
                </a:solidFill>
              </a:rPr>
              <a:t>  </a:t>
            </a:r>
          </a:p>
          <a:p>
            <a:r>
              <a:rPr lang="en-US" sz="2200" b="1" dirty="0" smtClean="0">
                <a:solidFill>
                  <a:schemeClr val="bg1"/>
                </a:solidFill>
              </a:rPr>
              <a:t>#</a:t>
            </a:r>
            <a:r>
              <a:rPr lang="en-US" sz="2200" b="1" dirty="0" err="1" smtClean="0">
                <a:solidFill>
                  <a:schemeClr val="bg1"/>
                </a:solidFill>
              </a:rPr>
              <a:t>SomethingForEveryone</a:t>
            </a:r>
            <a:endParaRPr lang="en-US" sz="2200" b="1" dirty="0">
              <a:solidFill>
                <a:schemeClr val="bg1"/>
              </a:solidFill>
            </a:endParaRPr>
          </a:p>
        </p:txBody>
      </p:sp>
      <p:sp>
        <p:nvSpPr>
          <p:cNvPr id="4" name="TextBox 3"/>
          <p:cNvSpPr txBox="1"/>
          <p:nvPr/>
        </p:nvSpPr>
        <p:spPr>
          <a:xfrm>
            <a:off x="6428510" y="497974"/>
            <a:ext cx="5247675" cy="5016758"/>
          </a:xfrm>
          <a:prstGeom prst="rect">
            <a:avLst/>
          </a:prstGeom>
          <a:noFill/>
        </p:spPr>
        <p:txBody>
          <a:bodyPr wrap="square" rtlCol="0">
            <a:spAutoFit/>
          </a:bodyPr>
          <a:lstStyle/>
          <a:p>
            <a:r>
              <a:rPr lang="en-US" sz="4000" dirty="0" err="1">
                <a:effectLst>
                  <a:outerShdw blurRad="38100" dist="38100" dir="2700000" algn="tl">
                    <a:srgbClr val="000000">
                      <a:alpha val="43137"/>
                    </a:srgbClr>
                  </a:outerShdw>
                </a:effectLst>
              </a:rPr>
              <a:t>Timo</a:t>
            </a:r>
            <a:r>
              <a:rPr lang="en-US" sz="4000" dirty="0">
                <a:effectLst>
                  <a:outerShdw blurRad="38100" dist="38100" dir="2700000" algn="tl">
                    <a:srgbClr val="000000">
                      <a:alpha val="43137"/>
                    </a:srgbClr>
                  </a:outerShdw>
                </a:effectLst>
              </a:rPr>
              <a:t> </a:t>
            </a:r>
            <a:r>
              <a:rPr lang="en-US" sz="4000" dirty="0" err="1">
                <a:effectLst>
                  <a:outerShdw blurRad="38100" dist="38100" dir="2700000" algn="tl">
                    <a:srgbClr val="000000">
                      <a:alpha val="43137"/>
                    </a:srgbClr>
                  </a:outerShdw>
                </a:effectLst>
              </a:rPr>
              <a:t>Gonnema</a:t>
            </a:r>
            <a:r>
              <a:rPr lang="en-US" sz="4000" dirty="0">
                <a:effectLst>
                  <a:outerShdw blurRad="38100" dist="38100" dir="2700000" algn="tl">
                    <a:srgbClr val="000000">
                      <a:alpha val="43137"/>
                    </a:srgbClr>
                  </a:outerShdw>
                </a:effectLst>
              </a:rPr>
              <a:t>, </a:t>
            </a:r>
            <a:r>
              <a:rPr lang="en-ZA" sz="4000" dirty="0">
                <a:effectLst>
                  <a:outerShdw blurRad="38100" dist="38100" dir="2700000" algn="tl">
                    <a:srgbClr val="000000">
                      <a:alpha val="43137"/>
                    </a:srgbClr>
                  </a:outerShdw>
                </a:effectLst>
              </a:rPr>
              <a:t>Western Cape </a:t>
            </a:r>
            <a:r>
              <a:rPr lang="en-ZA" sz="4000" dirty="0" err="1">
                <a:effectLst>
                  <a:outerShdw blurRad="38100" dist="38100" dir="2700000" algn="tl">
                    <a:srgbClr val="000000">
                      <a:alpha val="43137"/>
                    </a:srgbClr>
                  </a:outerShdw>
                </a:effectLst>
              </a:rPr>
              <a:t>Khoisan</a:t>
            </a:r>
            <a:r>
              <a:rPr lang="en-ZA" sz="4000" dirty="0">
                <a:effectLst>
                  <a:outerShdw blurRad="38100" dist="38100" dir="2700000" algn="tl">
                    <a:srgbClr val="000000">
                      <a:alpha val="43137"/>
                    </a:srgbClr>
                  </a:outerShdw>
                </a:effectLst>
              </a:rPr>
              <a:t> </a:t>
            </a:r>
            <a:r>
              <a:rPr lang="en-ZA" sz="4000" dirty="0" smtClean="0">
                <a:effectLst>
                  <a:outerShdw blurRad="38100" dist="38100" dir="2700000" algn="tl">
                    <a:srgbClr val="000000">
                      <a:alpha val="43137"/>
                    </a:srgbClr>
                  </a:outerShdw>
                </a:effectLst>
              </a:rPr>
              <a:t>Legislative Council</a:t>
            </a:r>
            <a:endParaRPr lang="en-US" sz="4000" dirty="0" smtClean="0">
              <a:effectLst>
                <a:outerShdw blurRad="38100" dist="38100" dir="2700000" algn="tl">
                  <a:srgbClr val="000000">
                    <a:alpha val="43137"/>
                  </a:srgbClr>
                </a:outerShdw>
              </a:effectLst>
            </a:endParaRPr>
          </a:p>
          <a:p>
            <a:endParaRPr lang="en-US" sz="4000" b="1" dirty="0" smtClean="0"/>
          </a:p>
          <a:p>
            <a:r>
              <a:rPr lang="en-US" sz="4000" b="1" dirty="0" smtClean="0">
                <a:effectLst>
                  <a:outerShdw blurRad="38100" dist="38100" dir="2700000" algn="tl">
                    <a:srgbClr val="000000">
                      <a:alpha val="43137"/>
                    </a:srgbClr>
                  </a:outerShdw>
                </a:effectLst>
              </a:rPr>
              <a:t>Simply </a:t>
            </a:r>
            <a:r>
              <a:rPr lang="en-US" sz="4000" b="1" dirty="0">
                <a:effectLst>
                  <a:outerShdw blurRad="38100" dist="38100" dir="2700000" algn="tl">
                    <a:srgbClr val="000000">
                      <a:alpha val="43137"/>
                    </a:srgbClr>
                  </a:outerShdw>
                </a:effectLst>
              </a:rPr>
              <a:t>to </a:t>
            </a:r>
            <a:r>
              <a:rPr lang="en-US" sz="4000" b="1" dirty="0" err="1">
                <a:effectLst>
                  <a:outerShdw blurRad="38100" dist="38100" dir="2700000" algn="tl">
                    <a:srgbClr val="000000">
                      <a:alpha val="43137"/>
                    </a:srgbClr>
                  </a:outerShdw>
                </a:effectLst>
              </a:rPr>
              <a:t>apologise</a:t>
            </a:r>
            <a:r>
              <a:rPr lang="en-US" sz="4000" b="1" dirty="0">
                <a:effectLst>
                  <a:outerShdw blurRad="38100" dist="38100" dir="2700000" algn="tl">
                    <a:srgbClr val="000000">
                      <a:alpha val="43137"/>
                    </a:srgbClr>
                  </a:outerShdw>
                </a:effectLst>
              </a:rPr>
              <a:t> PUBLICLY and correct what one has messed up.</a:t>
            </a:r>
          </a:p>
        </p:txBody>
      </p:sp>
    </p:spTree>
    <p:extLst>
      <p:ext uri="{BB962C8B-B14F-4D97-AF65-F5344CB8AC3E}">
        <p14:creationId xmlns:p14="http://schemas.microsoft.com/office/powerpoint/2010/main" val="1863621533"/>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8100" y="-388799"/>
            <a:ext cx="12230100" cy="8153400"/>
          </a:xfrm>
          <a:prstGeom prst="rect">
            <a:avLst/>
          </a:prstGeom>
        </p:spPr>
      </p:pic>
      <p:sp>
        <p:nvSpPr>
          <p:cNvPr id="3" name="Rectangle 2"/>
          <p:cNvSpPr/>
          <p:nvPr/>
        </p:nvSpPr>
        <p:spPr>
          <a:xfrm>
            <a:off x="443347" y="425052"/>
            <a:ext cx="6428510" cy="769441"/>
          </a:xfrm>
          <a:prstGeom prst="rect">
            <a:avLst/>
          </a:prstGeom>
        </p:spPr>
        <p:txBody>
          <a:bodyPr wrap="square">
            <a:spAutoFit/>
          </a:bodyPr>
          <a:lstStyle/>
          <a:p>
            <a:r>
              <a:rPr lang="en-US" sz="2200" b="1" dirty="0" smtClean="0"/>
              <a:t>#</a:t>
            </a:r>
            <a:r>
              <a:rPr lang="en-US" sz="2200" b="1" dirty="0" err="1" smtClean="0"/>
              <a:t>RestitutionConference</a:t>
            </a:r>
            <a:r>
              <a:rPr lang="en-US" sz="2200" b="1" dirty="0" smtClean="0"/>
              <a:t>  </a:t>
            </a:r>
          </a:p>
          <a:p>
            <a:r>
              <a:rPr lang="en-US" sz="2200" b="1" dirty="0" smtClean="0"/>
              <a:t>#</a:t>
            </a:r>
            <a:r>
              <a:rPr lang="en-US" sz="2200" b="1" dirty="0" err="1" smtClean="0"/>
              <a:t>SomethingForEveryone</a:t>
            </a:r>
            <a:endParaRPr lang="en-US" sz="2200" b="1" dirty="0"/>
          </a:p>
        </p:txBody>
      </p:sp>
      <p:sp>
        <p:nvSpPr>
          <p:cNvPr id="4" name="TextBox 3"/>
          <p:cNvSpPr txBox="1"/>
          <p:nvPr/>
        </p:nvSpPr>
        <p:spPr>
          <a:xfrm>
            <a:off x="443347" y="3687901"/>
            <a:ext cx="6775937" cy="3170099"/>
          </a:xfrm>
          <a:prstGeom prst="rect">
            <a:avLst/>
          </a:prstGeom>
          <a:noFill/>
        </p:spPr>
        <p:txBody>
          <a:bodyPr wrap="square" rtlCol="0">
            <a:spAutoFit/>
          </a:bodyPr>
          <a:lstStyle/>
          <a:p>
            <a:r>
              <a:rPr lang="en-US" sz="4000" dirty="0" smtClean="0">
                <a:solidFill>
                  <a:schemeClr val="bg1"/>
                </a:solidFill>
                <a:effectLst>
                  <a:outerShdw blurRad="38100" dist="38100" dir="2700000" algn="tl">
                    <a:srgbClr val="000000">
                      <a:alpha val="43137"/>
                    </a:srgbClr>
                  </a:outerShdw>
                </a:effectLst>
              </a:rPr>
              <a:t>Benjy De </a:t>
            </a:r>
            <a:r>
              <a:rPr lang="en-US" sz="4000" dirty="0" err="1" smtClean="0">
                <a:solidFill>
                  <a:schemeClr val="bg1"/>
                </a:solidFill>
                <a:effectLst>
                  <a:outerShdw blurRad="38100" dist="38100" dir="2700000" algn="tl">
                    <a:srgbClr val="000000">
                      <a:alpha val="43137"/>
                    </a:srgbClr>
                  </a:outerShdw>
                </a:effectLst>
              </a:rPr>
              <a:t>Kock</a:t>
            </a:r>
            <a:endParaRPr lang="en-US" sz="4000" dirty="0" smtClean="0">
              <a:solidFill>
                <a:schemeClr val="bg1"/>
              </a:solidFill>
              <a:effectLst>
                <a:outerShdw blurRad="38100" dist="38100" dir="2700000" algn="tl">
                  <a:srgbClr val="000000">
                    <a:alpha val="43137"/>
                  </a:srgbClr>
                </a:outerShdw>
              </a:effectLst>
            </a:endParaRPr>
          </a:p>
          <a:p>
            <a:endParaRPr lang="en-US" sz="4000" b="1" dirty="0"/>
          </a:p>
          <a:p>
            <a:r>
              <a:rPr lang="en-US" sz="4000" b="1" dirty="0" smtClean="0"/>
              <a:t>Paying the price for what one’s ancestors did, and accepting that it is necessary and just.</a:t>
            </a:r>
            <a:endParaRPr lang="en-US" sz="4000" b="1" dirty="0"/>
          </a:p>
        </p:txBody>
      </p:sp>
    </p:spTree>
    <p:extLst>
      <p:ext uri="{BB962C8B-B14F-4D97-AF65-F5344CB8AC3E}">
        <p14:creationId xmlns:p14="http://schemas.microsoft.com/office/powerpoint/2010/main" val="2038260816"/>
      </p:ext>
    </p:extLst>
  </p:cSld>
  <p:clrMapOvr>
    <a:masterClrMapping/>
  </p:clrMapOvr>
  <mc:AlternateContent xmlns:mc="http://schemas.openxmlformats.org/markup-compatibility/2006" xmlns:p14="http://schemas.microsoft.com/office/powerpoint/2010/main">
    <mc:Choice Requires="p14">
      <p:transition p14:dur="100" advClick="0" advTm="5000"/>
    </mc:Choice>
    <mc:Fallback xmlns="">
      <p:transition advClick="0" advTm="5000"/>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TotalTime>
  <Words>1591</Words>
  <Application>Microsoft Office PowerPoint</Application>
  <PresentationFormat>Widescreen</PresentationFormat>
  <Paragraphs>217</Paragraphs>
  <Slides>44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Arial</vt:lpstr>
      <vt:lpstr>Calibri</vt:lpstr>
      <vt:lpstr>Calibri Light</vt:lpstr>
      <vt:lpstr>Office Theme</vt:lpstr>
      <vt:lpstr>PowerPoint Presentation</vt:lpstr>
      <vt:lpstr>What does RESTITUTION mean to you?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the NEXT STEP with regards to restitution in South Africa?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Sharlene Swartz</cp:lastModifiedBy>
  <cp:revision>30</cp:revision>
  <dcterms:created xsi:type="dcterms:W3CDTF">2016-11-09T15:05:21Z</dcterms:created>
  <dcterms:modified xsi:type="dcterms:W3CDTF">2018-05-02T17:11:24Z</dcterms:modified>
</cp:coreProperties>
</file>